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60" r:id="rId2"/>
  </p:sldIdLst>
  <p:sldSz cx="12801600" cy="9601200" type="A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00FF"/>
    <a:srgbClr val="FF66FF"/>
    <a:srgbClr val="FF99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592" autoAdjust="0"/>
    <p:restoredTop sz="96010" autoAdjust="0"/>
  </p:normalViewPr>
  <p:slideViewPr>
    <p:cSldViewPr snapToGrid="0">
      <p:cViewPr>
        <p:scale>
          <a:sx n="150" d="100"/>
          <a:sy n="150" d="100"/>
        </p:scale>
        <p:origin x="120" y="-3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AEF2B-FB07-44D3-8F82-E7B4BDD821BE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9A539-79C2-4472-BC5B-7E2452650D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3658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AEF2B-FB07-44D3-8F82-E7B4BDD821BE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9A539-79C2-4472-BC5B-7E2452650D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8569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AEF2B-FB07-44D3-8F82-E7B4BDD821BE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9A539-79C2-4472-BC5B-7E2452650D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0641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AEF2B-FB07-44D3-8F82-E7B4BDD821BE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9A539-79C2-4472-BC5B-7E2452650D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2667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AEF2B-FB07-44D3-8F82-E7B4BDD821BE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9A539-79C2-4472-BC5B-7E2452650D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443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AEF2B-FB07-44D3-8F82-E7B4BDD821BE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9A539-79C2-4472-BC5B-7E2452650D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8155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AEF2B-FB07-44D3-8F82-E7B4BDD821BE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9A539-79C2-4472-BC5B-7E2452650D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9042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AEF2B-FB07-44D3-8F82-E7B4BDD821BE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9A539-79C2-4472-BC5B-7E2452650D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6116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AEF2B-FB07-44D3-8F82-E7B4BDD821BE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9A539-79C2-4472-BC5B-7E2452650D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7077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AEF2B-FB07-44D3-8F82-E7B4BDD821BE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9A539-79C2-4472-BC5B-7E2452650D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5734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AEF2B-FB07-44D3-8F82-E7B4BDD821BE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9A539-79C2-4472-BC5B-7E2452650D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641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AEF2B-FB07-44D3-8F82-E7B4BDD821BE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9A539-79C2-4472-BC5B-7E2452650DC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880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kumimoji="1"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kumimoji="1"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2E09AF-20B5-7F2E-8318-EC5B519BB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グループ化 60">
            <a:extLst>
              <a:ext uri="{FF2B5EF4-FFF2-40B4-BE49-F238E27FC236}">
                <a16:creationId xmlns:a16="http://schemas.microsoft.com/office/drawing/2014/main" id="{51752A91-9105-7C6A-C194-C8F6BE9A3BBB}"/>
              </a:ext>
            </a:extLst>
          </p:cNvPr>
          <p:cNvGrpSpPr/>
          <p:nvPr/>
        </p:nvGrpSpPr>
        <p:grpSpPr>
          <a:xfrm>
            <a:off x="8070725" y="9256764"/>
            <a:ext cx="4372437" cy="282827"/>
            <a:chOff x="131776" y="9555127"/>
            <a:chExt cx="3920658" cy="143157"/>
          </a:xfrm>
        </p:grpSpPr>
        <p:sp>
          <p:nvSpPr>
            <p:cNvPr id="62" name="正方形/長方形 61">
              <a:extLst>
                <a:ext uri="{FF2B5EF4-FFF2-40B4-BE49-F238E27FC236}">
                  <a16:creationId xmlns:a16="http://schemas.microsoft.com/office/drawing/2014/main" id="{E3D9CE07-8608-FB24-89E8-9813A6BD03E3}"/>
                </a:ext>
              </a:extLst>
            </p:cNvPr>
            <p:cNvSpPr/>
            <p:nvPr/>
          </p:nvSpPr>
          <p:spPr>
            <a:xfrm>
              <a:off x="1275794" y="9555128"/>
              <a:ext cx="2776640" cy="13906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ja-JP" altLang="en-US" sz="900"/>
            </a:p>
          </p:txBody>
        </p:sp>
        <p:sp>
          <p:nvSpPr>
            <p:cNvPr id="63" name="テキスト ボックス 58">
              <a:extLst>
                <a:ext uri="{FF2B5EF4-FFF2-40B4-BE49-F238E27FC236}">
                  <a16:creationId xmlns:a16="http://schemas.microsoft.com/office/drawing/2014/main" id="{BE6C42D9-1ED0-A1D7-C52A-29E1DDD268F5}"/>
                </a:ext>
              </a:extLst>
            </p:cNvPr>
            <p:cNvSpPr txBox="1"/>
            <p:nvPr/>
          </p:nvSpPr>
          <p:spPr>
            <a:xfrm>
              <a:off x="1263094" y="9558077"/>
              <a:ext cx="2789340" cy="1402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600" b="1" kern="100" dirty="0">
                  <a:solidFill>
                    <a:srgbClr val="FF0000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Times New Roman" panose="02020603050405020304" pitchFamily="18" charset="0"/>
                </a:rPr>
                <a:t>●</a:t>
              </a:r>
              <a:r>
                <a:rPr lang="ja-JP" altLang="en-US" sz="600" b="1" kern="100" dirty="0">
                  <a:latin typeface="游ゴシック" panose="020B0400000000000000" pitchFamily="50" charset="-128"/>
                  <a:ea typeface="游ゴシック" panose="020B0400000000000000" pitchFamily="50" charset="-128"/>
                  <a:cs typeface="Times New Roman" panose="02020603050405020304" pitchFamily="18" charset="0"/>
                </a:rPr>
                <a:t>個人宅およびショッピングモール内や建物の上階・地下などへのお届けの際には、</a:t>
              </a:r>
              <a:endParaRPr lang="en-US" altLang="ja-JP" sz="600" b="1" kern="100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  <a:p>
              <a:r>
                <a:rPr lang="ja-JP" altLang="en-US" sz="600" b="1" kern="100" dirty="0">
                  <a:latin typeface="游ゴシック" panose="020B0400000000000000" pitchFamily="50" charset="-128"/>
                  <a:ea typeface="游ゴシック" panose="020B0400000000000000" pitchFamily="50" charset="-128"/>
                  <a:cs typeface="Times New Roman" panose="02020603050405020304" pitchFamily="18" charset="0"/>
                </a:rPr>
                <a:t>　別途送料がかかる場合がございますので、ご確認をお願い致します。</a:t>
              </a:r>
              <a:endParaRPr lang="ja-JP" altLang="ja-JP" sz="600" b="1" kern="100" dirty="0"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  <p:sp>
          <p:nvSpPr>
            <p:cNvPr id="64" name="正方形/長方形 63">
              <a:extLst>
                <a:ext uri="{FF2B5EF4-FFF2-40B4-BE49-F238E27FC236}">
                  <a16:creationId xmlns:a16="http://schemas.microsoft.com/office/drawing/2014/main" id="{1B8B9924-0CC5-6009-E6F2-BAAEE93BCDD2}"/>
                </a:ext>
              </a:extLst>
            </p:cNvPr>
            <p:cNvSpPr/>
            <p:nvPr/>
          </p:nvSpPr>
          <p:spPr>
            <a:xfrm>
              <a:off x="185530" y="9555127"/>
              <a:ext cx="1088942" cy="140954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ja-JP" altLang="en-US" sz="900"/>
            </a:p>
          </p:txBody>
        </p:sp>
        <p:sp>
          <p:nvSpPr>
            <p:cNvPr id="65" name="テキスト ボックス 62">
              <a:extLst>
                <a:ext uri="{FF2B5EF4-FFF2-40B4-BE49-F238E27FC236}">
                  <a16:creationId xmlns:a16="http://schemas.microsoft.com/office/drawing/2014/main" id="{4EC7A302-39CE-9C8B-7E87-9FA98AFA6A0A}"/>
                </a:ext>
              </a:extLst>
            </p:cNvPr>
            <p:cNvSpPr txBox="1"/>
            <p:nvPr/>
          </p:nvSpPr>
          <p:spPr>
            <a:xfrm>
              <a:off x="131776" y="9577617"/>
              <a:ext cx="1196449" cy="934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ja-JP" altLang="en-US" sz="600" b="1" kern="100" dirty="0">
                  <a:solidFill>
                    <a:schemeClr val="bg1"/>
                  </a:solidFill>
                  <a:latin typeface="游ゴシック" panose="020B0400000000000000" pitchFamily="50" charset="-128"/>
                  <a:ea typeface="游ゴシック" panose="020B0400000000000000" pitchFamily="50" charset="-128"/>
                  <a:cs typeface="Times New Roman" panose="02020603050405020304" pitchFamily="18" charset="0"/>
                </a:rPr>
                <a:t>商品のお届けについてのお願い</a:t>
              </a:r>
              <a:endParaRPr lang="ja-JP" altLang="ja-JP" sz="600" b="1" kern="100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30" name="グループ化 1129">
            <a:extLst>
              <a:ext uri="{FF2B5EF4-FFF2-40B4-BE49-F238E27FC236}">
                <a16:creationId xmlns:a16="http://schemas.microsoft.com/office/drawing/2014/main" id="{3D25F406-7365-420B-974C-3D0BA29F3273}"/>
              </a:ext>
            </a:extLst>
          </p:cNvPr>
          <p:cNvGrpSpPr/>
          <p:nvPr/>
        </p:nvGrpSpPr>
        <p:grpSpPr>
          <a:xfrm>
            <a:off x="6843858" y="9259601"/>
            <a:ext cx="1011266" cy="181674"/>
            <a:chOff x="11046102" y="9321467"/>
            <a:chExt cx="1011266" cy="181674"/>
          </a:xfrm>
        </p:grpSpPr>
        <p:sp>
          <p:nvSpPr>
            <p:cNvPr id="81" name="Rectangle 18">
              <a:extLst>
                <a:ext uri="{FF2B5EF4-FFF2-40B4-BE49-F238E27FC236}">
                  <a16:creationId xmlns:a16="http://schemas.microsoft.com/office/drawing/2014/main" id="{4E255578-3359-417B-9552-5F046C15F1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6102" y="9321467"/>
              <a:ext cx="1011266" cy="181674"/>
            </a:xfrm>
            <a:prstGeom prst="rect">
              <a:avLst/>
            </a:prstGeom>
            <a:noFill/>
            <a:ln w="6350" cap="flat">
              <a:solidFill>
                <a:srgbClr val="E4007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39800" tIns="19900" rIns="39800" bIns="1990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 sz="1000"/>
            </a:p>
          </p:txBody>
        </p:sp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C5BBC9ED-6F52-F3B3-43D7-B2D9EACED290}"/>
                </a:ext>
              </a:extLst>
            </p:cNvPr>
            <p:cNvGrpSpPr/>
            <p:nvPr/>
          </p:nvGrpSpPr>
          <p:grpSpPr>
            <a:xfrm>
              <a:off x="11086471" y="9373555"/>
              <a:ext cx="931231" cy="80038"/>
              <a:chOff x="11118221" y="9373555"/>
              <a:chExt cx="931231" cy="80038"/>
            </a:xfrm>
          </p:grpSpPr>
          <p:sp>
            <p:nvSpPr>
              <p:cNvPr id="69" name="Freeform 6">
                <a:extLst>
                  <a:ext uri="{FF2B5EF4-FFF2-40B4-BE49-F238E27FC236}">
                    <a16:creationId xmlns:a16="http://schemas.microsoft.com/office/drawing/2014/main" id="{3CC4EAAE-F185-C55F-AA77-57CF7537709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118221" y="9373555"/>
                <a:ext cx="73685" cy="77498"/>
              </a:xfrm>
              <a:custGeom>
                <a:avLst/>
                <a:gdLst>
                  <a:gd name="T0" fmla="*/ 11 w 28"/>
                  <a:gd name="T1" fmla="*/ 23 h 28"/>
                  <a:gd name="T2" fmla="*/ 18 w 28"/>
                  <a:gd name="T3" fmla="*/ 22 h 28"/>
                  <a:gd name="T4" fmla="*/ 17 w 28"/>
                  <a:gd name="T5" fmla="*/ 24 h 28"/>
                  <a:gd name="T6" fmla="*/ 4 w 28"/>
                  <a:gd name="T7" fmla="*/ 28 h 28"/>
                  <a:gd name="T8" fmla="*/ 4 w 28"/>
                  <a:gd name="T9" fmla="*/ 28 h 28"/>
                  <a:gd name="T10" fmla="*/ 3 w 28"/>
                  <a:gd name="T11" fmla="*/ 28 h 28"/>
                  <a:gd name="T12" fmla="*/ 2 w 28"/>
                  <a:gd name="T13" fmla="*/ 25 h 28"/>
                  <a:gd name="T14" fmla="*/ 8 w 28"/>
                  <a:gd name="T15" fmla="*/ 24 h 28"/>
                  <a:gd name="T16" fmla="*/ 8 w 28"/>
                  <a:gd name="T17" fmla="*/ 20 h 28"/>
                  <a:gd name="T18" fmla="*/ 2 w 28"/>
                  <a:gd name="T19" fmla="*/ 23 h 28"/>
                  <a:gd name="T20" fmla="*/ 0 w 28"/>
                  <a:gd name="T21" fmla="*/ 20 h 28"/>
                  <a:gd name="T22" fmla="*/ 11 w 28"/>
                  <a:gd name="T23" fmla="*/ 14 h 28"/>
                  <a:gd name="T24" fmla="*/ 1 w 28"/>
                  <a:gd name="T25" fmla="*/ 14 h 28"/>
                  <a:gd name="T26" fmla="*/ 1 w 28"/>
                  <a:gd name="T27" fmla="*/ 12 h 28"/>
                  <a:gd name="T28" fmla="*/ 13 w 28"/>
                  <a:gd name="T29" fmla="*/ 12 h 28"/>
                  <a:gd name="T30" fmla="*/ 13 w 28"/>
                  <a:gd name="T31" fmla="*/ 10 h 28"/>
                  <a:gd name="T32" fmla="*/ 4 w 28"/>
                  <a:gd name="T33" fmla="*/ 10 h 28"/>
                  <a:gd name="T34" fmla="*/ 4 w 28"/>
                  <a:gd name="T35" fmla="*/ 7 h 28"/>
                  <a:gd name="T36" fmla="*/ 13 w 28"/>
                  <a:gd name="T37" fmla="*/ 7 h 28"/>
                  <a:gd name="T38" fmla="*/ 13 w 28"/>
                  <a:gd name="T39" fmla="*/ 6 h 28"/>
                  <a:gd name="T40" fmla="*/ 2 w 28"/>
                  <a:gd name="T41" fmla="*/ 6 h 28"/>
                  <a:gd name="T42" fmla="*/ 2 w 28"/>
                  <a:gd name="T43" fmla="*/ 3 h 28"/>
                  <a:gd name="T44" fmla="*/ 13 w 28"/>
                  <a:gd name="T45" fmla="*/ 3 h 28"/>
                  <a:gd name="T46" fmla="*/ 13 w 28"/>
                  <a:gd name="T47" fmla="*/ 0 h 28"/>
                  <a:gd name="T48" fmla="*/ 16 w 28"/>
                  <a:gd name="T49" fmla="*/ 1 h 28"/>
                  <a:gd name="T50" fmla="*/ 17 w 28"/>
                  <a:gd name="T51" fmla="*/ 1 h 28"/>
                  <a:gd name="T52" fmla="*/ 16 w 28"/>
                  <a:gd name="T53" fmla="*/ 1 h 28"/>
                  <a:gd name="T54" fmla="*/ 16 w 28"/>
                  <a:gd name="T55" fmla="*/ 3 h 28"/>
                  <a:gd name="T56" fmla="*/ 28 w 28"/>
                  <a:gd name="T57" fmla="*/ 3 h 28"/>
                  <a:gd name="T58" fmla="*/ 28 w 28"/>
                  <a:gd name="T59" fmla="*/ 6 h 28"/>
                  <a:gd name="T60" fmla="*/ 16 w 28"/>
                  <a:gd name="T61" fmla="*/ 6 h 28"/>
                  <a:gd name="T62" fmla="*/ 16 w 28"/>
                  <a:gd name="T63" fmla="*/ 7 h 28"/>
                  <a:gd name="T64" fmla="*/ 25 w 28"/>
                  <a:gd name="T65" fmla="*/ 7 h 28"/>
                  <a:gd name="T66" fmla="*/ 25 w 28"/>
                  <a:gd name="T67" fmla="*/ 10 h 28"/>
                  <a:gd name="T68" fmla="*/ 16 w 28"/>
                  <a:gd name="T69" fmla="*/ 10 h 28"/>
                  <a:gd name="T70" fmla="*/ 16 w 28"/>
                  <a:gd name="T71" fmla="*/ 12 h 28"/>
                  <a:gd name="T72" fmla="*/ 28 w 28"/>
                  <a:gd name="T73" fmla="*/ 12 h 28"/>
                  <a:gd name="T74" fmla="*/ 28 w 28"/>
                  <a:gd name="T75" fmla="*/ 14 h 28"/>
                  <a:gd name="T76" fmla="*/ 24 w 28"/>
                  <a:gd name="T77" fmla="*/ 14 h 28"/>
                  <a:gd name="T78" fmla="*/ 26 w 28"/>
                  <a:gd name="T79" fmla="*/ 16 h 28"/>
                  <a:gd name="T80" fmla="*/ 27 w 28"/>
                  <a:gd name="T81" fmla="*/ 16 h 28"/>
                  <a:gd name="T82" fmla="*/ 26 w 28"/>
                  <a:gd name="T83" fmla="*/ 17 h 28"/>
                  <a:gd name="T84" fmla="*/ 26 w 28"/>
                  <a:gd name="T85" fmla="*/ 17 h 28"/>
                  <a:gd name="T86" fmla="*/ 21 w 28"/>
                  <a:gd name="T87" fmla="*/ 20 h 28"/>
                  <a:gd name="T88" fmla="*/ 28 w 28"/>
                  <a:gd name="T89" fmla="*/ 26 h 28"/>
                  <a:gd name="T90" fmla="*/ 26 w 28"/>
                  <a:gd name="T91" fmla="*/ 28 h 28"/>
                  <a:gd name="T92" fmla="*/ 14 w 28"/>
                  <a:gd name="T93" fmla="*/ 16 h 28"/>
                  <a:gd name="T94" fmla="*/ 11 w 28"/>
                  <a:gd name="T95" fmla="*/ 18 h 28"/>
                  <a:gd name="T96" fmla="*/ 11 w 28"/>
                  <a:gd name="T97" fmla="*/ 23 h 28"/>
                  <a:gd name="T98" fmla="*/ 17 w 28"/>
                  <a:gd name="T99" fmla="*/ 14 h 28"/>
                  <a:gd name="T100" fmla="*/ 19 w 28"/>
                  <a:gd name="T101" fmla="*/ 18 h 28"/>
                  <a:gd name="T102" fmla="*/ 24 w 28"/>
                  <a:gd name="T103" fmla="*/ 14 h 28"/>
                  <a:gd name="T104" fmla="*/ 17 w 28"/>
                  <a:gd name="T105" fmla="*/ 1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8" h="28">
                    <a:moveTo>
                      <a:pt x="11" y="23"/>
                    </a:moveTo>
                    <a:cubicBezTo>
                      <a:pt x="12" y="23"/>
                      <a:pt x="15" y="23"/>
                      <a:pt x="18" y="22"/>
                    </a:cubicBezTo>
                    <a:cubicBezTo>
                      <a:pt x="18" y="22"/>
                      <a:pt x="17" y="24"/>
                      <a:pt x="17" y="24"/>
                    </a:cubicBezTo>
                    <a:cubicBezTo>
                      <a:pt x="16" y="25"/>
                      <a:pt x="11" y="26"/>
                      <a:pt x="4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28"/>
                      <a:pt x="3" y="28"/>
                      <a:pt x="3" y="28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4" y="25"/>
                      <a:pt x="6" y="24"/>
                      <a:pt x="8" y="24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7" y="20"/>
                      <a:pt x="5" y="22"/>
                      <a:pt x="2" y="23"/>
                    </a:cubicBezTo>
                    <a:cubicBezTo>
                      <a:pt x="1" y="22"/>
                      <a:pt x="1" y="21"/>
                      <a:pt x="0" y="20"/>
                    </a:cubicBezTo>
                    <a:cubicBezTo>
                      <a:pt x="6" y="19"/>
                      <a:pt x="9" y="17"/>
                      <a:pt x="11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1"/>
                      <a:pt x="16" y="1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28" y="12"/>
                      <a:pt x="28" y="12"/>
                      <a:pt x="28" y="12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7" y="17"/>
                      <a:pt x="26" y="17"/>
                      <a:pt x="26" y="17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4" y="18"/>
                      <a:pt x="22" y="20"/>
                      <a:pt x="21" y="20"/>
                    </a:cubicBezTo>
                    <a:cubicBezTo>
                      <a:pt x="24" y="23"/>
                      <a:pt x="27" y="25"/>
                      <a:pt x="28" y="26"/>
                    </a:cubicBezTo>
                    <a:cubicBezTo>
                      <a:pt x="27" y="26"/>
                      <a:pt x="27" y="26"/>
                      <a:pt x="26" y="28"/>
                    </a:cubicBezTo>
                    <a:cubicBezTo>
                      <a:pt x="20" y="24"/>
                      <a:pt x="16" y="20"/>
                      <a:pt x="14" y="16"/>
                    </a:cubicBezTo>
                    <a:cubicBezTo>
                      <a:pt x="14" y="16"/>
                      <a:pt x="13" y="17"/>
                      <a:pt x="11" y="18"/>
                    </a:cubicBezTo>
                    <a:lnTo>
                      <a:pt x="11" y="23"/>
                    </a:lnTo>
                    <a:close/>
                    <a:moveTo>
                      <a:pt x="17" y="14"/>
                    </a:moveTo>
                    <a:cubicBezTo>
                      <a:pt x="17" y="16"/>
                      <a:pt x="18" y="17"/>
                      <a:pt x="19" y="18"/>
                    </a:cubicBezTo>
                    <a:cubicBezTo>
                      <a:pt x="20" y="17"/>
                      <a:pt x="22" y="16"/>
                      <a:pt x="24" y="14"/>
                    </a:cubicBezTo>
                    <a:lnTo>
                      <a:pt x="17" y="14"/>
                    </a:lnTo>
                    <a:close/>
                  </a:path>
                </a:pathLst>
              </a:custGeom>
              <a:solidFill>
                <a:srgbClr val="E400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39800" tIns="19900" rIns="39800" bIns="1990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/>
              </a:p>
            </p:txBody>
          </p:sp>
          <p:sp>
            <p:nvSpPr>
              <p:cNvPr id="70" name="Freeform 7">
                <a:extLst>
                  <a:ext uri="{FF2B5EF4-FFF2-40B4-BE49-F238E27FC236}">
                    <a16:creationId xmlns:a16="http://schemas.microsoft.com/office/drawing/2014/main" id="{AD954845-3678-269A-FEC0-540CCA50D61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205881" y="9379907"/>
                <a:ext cx="73685" cy="71145"/>
              </a:xfrm>
              <a:custGeom>
                <a:avLst/>
                <a:gdLst>
                  <a:gd name="T0" fmla="*/ 9 w 28"/>
                  <a:gd name="T1" fmla="*/ 13 h 26"/>
                  <a:gd name="T2" fmla="*/ 10 w 28"/>
                  <a:gd name="T3" fmla="*/ 14 h 26"/>
                  <a:gd name="T4" fmla="*/ 9 w 28"/>
                  <a:gd name="T5" fmla="*/ 14 h 26"/>
                  <a:gd name="T6" fmla="*/ 3 w 28"/>
                  <a:gd name="T7" fmla="*/ 24 h 26"/>
                  <a:gd name="T8" fmla="*/ 0 w 28"/>
                  <a:gd name="T9" fmla="*/ 22 h 26"/>
                  <a:gd name="T10" fmla="*/ 6 w 28"/>
                  <a:gd name="T11" fmla="*/ 12 h 26"/>
                  <a:gd name="T12" fmla="*/ 9 w 28"/>
                  <a:gd name="T13" fmla="*/ 13 h 26"/>
                  <a:gd name="T14" fmla="*/ 15 w 28"/>
                  <a:gd name="T15" fmla="*/ 23 h 26"/>
                  <a:gd name="T16" fmla="*/ 9 w 28"/>
                  <a:gd name="T17" fmla="*/ 26 h 26"/>
                  <a:gd name="T18" fmla="*/ 8 w 28"/>
                  <a:gd name="T19" fmla="*/ 23 h 26"/>
                  <a:gd name="T20" fmla="*/ 10 w 28"/>
                  <a:gd name="T21" fmla="*/ 23 h 26"/>
                  <a:gd name="T22" fmla="*/ 12 w 28"/>
                  <a:gd name="T23" fmla="*/ 21 h 26"/>
                  <a:gd name="T24" fmla="*/ 12 w 28"/>
                  <a:gd name="T25" fmla="*/ 10 h 26"/>
                  <a:gd name="T26" fmla="*/ 0 w 28"/>
                  <a:gd name="T27" fmla="*/ 10 h 26"/>
                  <a:gd name="T28" fmla="*/ 0 w 28"/>
                  <a:gd name="T29" fmla="*/ 7 h 26"/>
                  <a:gd name="T30" fmla="*/ 28 w 28"/>
                  <a:gd name="T31" fmla="*/ 7 h 26"/>
                  <a:gd name="T32" fmla="*/ 28 w 28"/>
                  <a:gd name="T33" fmla="*/ 10 h 26"/>
                  <a:gd name="T34" fmla="*/ 15 w 28"/>
                  <a:gd name="T35" fmla="*/ 10 h 26"/>
                  <a:gd name="T36" fmla="*/ 15 w 28"/>
                  <a:gd name="T37" fmla="*/ 23 h 26"/>
                  <a:gd name="T38" fmla="*/ 25 w 28"/>
                  <a:gd name="T39" fmla="*/ 0 h 26"/>
                  <a:gd name="T40" fmla="*/ 25 w 28"/>
                  <a:gd name="T41" fmla="*/ 3 h 26"/>
                  <a:gd name="T42" fmla="*/ 3 w 28"/>
                  <a:gd name="T43" fmla="*/ 3 h 26"/>
                  <a:gd name="T44" fmla="*/ 3 w 28"/>
                  <a:gd name="T45" fmla="*/ 0 h 26"/>
                  <a:gd name="T46" fmla="*/ 25 w 28"/>
                  <a:gd name="T47" fmla="*/ 0 h 26"/>
                  <a:gd name="T48" fmla="*/ 20 w 28"/>
                  <a:gd name="T49" fmla="*/ 12 h 26"/>
                  <a:gd name="T50" fmla="*/ 27 w 28"/>
                  <a:gd name="T51" fmla="*/ 22 h 26"/>
                  <a:gd name="T52" fmla="*/ 25 w 28"/>
                  <a:gd name="T53" fmla="*/ 24 h 26"/>
                  <a:gd name="T54" fmla="*/ 18 w 28"/>
                  <a:gd name="T55" fmla="*/ 14 h 26"/>
                  <a:gd name="T56" fmla="*/ 20 w 28"/>
                  <a:gd name="T57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8" h="26">
                    <a:moveTo>
                      <a:pt x="9" y="13"/>
                    </a:moveTo>
                    <a:cubicBezTo>
                      <a:pt x="9" y="14"/>
                      <a:pt x="10" y="14"/>
                      <a:pt x="10" y="14"/>
                    </a:cubicBezTo>
                    <a:cubicBezTo>
                      <a:pt x="10" y="14"/>
                      <a:pt x="9" y="14"/>
                      <a:pt x="9" y="14"/>
                    </a:cubicBezTo>
                    <a:cubicBezTo>
                      <a:pt x="7" y="17"/>
                      <a:pt x="5" y="22"/>
                      <a:pt x="3" y="24"/>
                    </a:cubicBezTo>
                    <a:cubicBezTo>
                      <a:pt x="2" y="23"/>
                      <a:pt x="1" y="23"/>
                      <a:pt x="0" y="22"/>
                    </a:cubicBezTo>
                    <a:cubicBezTo>
                      <a:pt x="2" y="20"/>
                      <a:pt x="4" y="18"/>
                      <a:pt x="6" y="12"/>
                    </a:cubicBezTo>
                    <a:lnTo>
                      <a:pt x="9" y="13"/>
                    </a:lnTo>
                    <a:close/>
                    <a:moveTo>
                      <a:pt x="15" y="23"/>
                    </a:moveTo>
                    <a:cubicBezTo>
                      <a:pt x="15" y="25"/>
                      <a:pt x="15" y="26"/>
                      <a:pt x="9" y="26"/>
                    </a:cubicBezTo>
                    <a:cubicBezTo>
                      <a:pt x="9" y="25"/>
                      <a:pt x="8" y="24"/>
                      <a:pt x="8" y="23"/>
                    </a:cubicBezTo>
                    <a:cubicBezTo>
                      <a:pt x="9" y="23"/>
                      <a:pt x="10" y="23"/>
                      <a:pt x="10" y="23"/>
                    </a:cubicBezTo>
                    <a:cubicBezTo>
                      <a:pt x="12" y="23"/>
                      <a:pt x="12" y="23"/>
                      <a:pt x="12" y="21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15" y="10"/>
                      <a:pt x="15" y="10"/>
                      <a:pt x="15" y="10"/>
                    </a:cubicBezTo>
                    <a:lnTo>
                      <a:pt x="15" y="23"/>
                    </a:lnTo>
                    <a:close/>
                    <a:moveTo>
                      <a:pt x="25" y="0"/>
                    </a:moveTo>
                    <a:cubicBezTo>
                      <a:pt x="25" y="3"/>
                      <a:pt x="25" y="3"/>
                      <a:pt x="25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0"/>
                      <a:pt x="3" y="0"/>
                      <a:pt x="3" y="0"/>
                    </a:cubicBezTo>
                    <a:lnTo>
                      <a:pt x="25" y="0"/>
                    </a:lnTo>
                    <a:close/>
                    <a:moveTo>
                      <a:pt x="20" y="12"/>
                    </a:moveTo>
                    <a:cubicBezTo>
                      <a:pt x="22" y="14"/>
                      <a:pt x="26" y="19"/>
                      <a:pt x="27" y="22"/>
                    </a:cubicBezTo>
                    <a:cubicBezTo>
                      <a:pt x="26" y="23"/>
                      <a:pt x="26" y="23"/>
                      <a:pt x="25" y="24"/>
                    </a:cubicBezTo>
                    <a:cubicBezTo>
                      <a:pt x="23" y="21"/>
                      <a:pt x="21" y="18"/>
                      <a:pt x="18" y="14"/>
                    </a:cubicBezTo>
                    <a:lnTo>
                      <a:pt x="20" y="12"/>
                    </a:lnTo>
                    <a:close/>
                  </a:path>
                </a:pathLst>
              </a:custGeom>
              <a:solidFill>
                <a:srgbClr val="E400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39800" tIns="19900" rIns="39800" bIns="1990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/>
              </a:p>
            </p:txBody>
          </p:sp>
          <p:sp>
            <p:nvSpPr>
              <p:cNvPr id="71" name="Freeform 8">
                <a:extLst>
                  <a:ext uri="{FF2B5EF4-FFF2-40B4-BE49-F238E27FC236}">
                    <a16:creationId xmlns:a16="http://schemas.microsoft.com/office/drawing/2014/main" id="{30564688-4FB1-D3C7-94A0-B508588832B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287189" y="9373555"/>
                <a:ext cx="77497" cy="77498"/>
              </a:xfrm>
              <a:custGeom>
                <a:avLst/>
                <a:gdLst>
                  <a:gd name="T0" fmla="*/ 13 w 29"/>
                  <a:gd name="T1" fmla="*/ 26 h 28"/>
                  <a:gd name="T2" fmla="*/ 13 w 29"/>
                  <a:gd name="T3" fmla="*/ 28 h 28"/>
                  <a:gd name="T4" fmla="*/ 10 w 29"/>
                  <a:gd name="T5" fmla="*/ 28 h 28"/>
                  <a:gd name="T6" fmla="*/ 10 w 29"/>
                  <a:gd name="T7" fmla="*/ 9 h 28"/>
                  <a:gd name="T8" fmla="*/ 15 w 29"/>
                  <a:gd name="T9" fmla="*/ 9 h 28"/>
                  <a:gd name="T10" fmla="*/ 15 w 29"/>
                  <a:gd name="T11" fmla="*/ 5 h 28"/>
                  <a:gd name="T12" fmla="*/ 9 w 29"/>
                  <a:gd name="T13" fmla="*/ 5 h 28"/>
                  <a:gd name="T14" fmla="*/ 9 w 29"/>
                  <a:gd name="T15" fmla="*/ 2 h 28"/>
                  <a:gd name="T16" fmla="*/ 9 w 29"/>
                  <a:gd name="T17" fmla="*/ 2 h 28"/>
                  <a:gd name="T18" fmla="*/ 7 w 29"/>
                  <a:gd name="T19" fmla="*/ 7 h 28"/>
                  <a:gd name="T20" fmla="*/ 7 w 29"/>
                  <a:gd name="T21" fmla="*/ 7 h 28"/>
                  <a:gd name="T22" fmla="*/ 8 w 29"/>
                  <a:gd name="T23" fmla="*/ 8 h 28"/>
                  <a:gd name="T24" fmla="*/ 7 w 29"/>
                  <a:gd name="T25" fmla="*/ 8 h 28"/>
                  <a:gd name="T26" fmla="*/ 7 w 29"/>
                  <a:gd name="T27" fmla="*/ 28 h 28"/>
                  <a:gd name="T28" fmla="*/ 4 w 29"/>
                  <a:gd name="T29" fmla="*/ 28 h 28"/>
                  <a:gd name="T30" fmla="*/ 4 w 29"/>
                  <a:gd name="T31" fmla="*/ 12 h 28"/>
                  <a:gd name="T32" fmla="*/ 2 w 29"/>
                  <a:gd name="T33" fmla="*/ 15 h 28"/>
                  <a:gd name="T34" fmla="*/ 0 w 29"/>
                  <a:gd name="T35" fmla="*/ 13 h 28"/>
                  <a:gd name="T36" fmla="*/ 6 w 29"/>
                  <a:gd name="T37" fmla="*/ 0 h 28"/>
                  <a:gd name="T38" fmla="*/ 9 w 29"/>
                  <a:gd name="T39" fmla="*/ 1 h 28"/>
                  <a:gd name="T40" fmla="*/ 9 w 29"/>
                  <a:gd name="T41" fmla="*/ 2 h 28"/>
                  <a:gd name="T42" fmla="*/ 29 w 29"/>
                  <a:gd name="T43" fmla="*/ 2 h 28"/>
                  <a:gd name="T44" fmla="*/ 29 w 29"/>
                  <a:gd name="T45" fmla="*/ 5 h 28"/>
                  <a:gd name="T46" fmla="*/ 22 w 29"/>
                  <a:gd name="T47" fmla="*/ 5 h 28"/>
                  <a:gd name="T48" fmla="*/ 22 w 29"/>
                  <a:gd name="T49" fmla="*/ 9 h 28"/>
                  <a:gd name="T50" fmla="*/ 28 w 29"/>
                  <a:gd name="T51" fmla="*/ 9 h 28"/>
                  <a:gd name="T52" fmla="*/ 28 w 29"/>
                  <a:gd name="T53" fmla="*/ 28 h 28"/>
                  <a:gd name="T54" fmla="*/ 25 w 29"/>
                  <a:gd name="T55" fmla="*/ 28 h 28"/>
                  <a:gd name="T56" fmla="*/ 25 w 29"/>
                  <a:gd name="T57" fmla="*/ 26 h 28"/>
                  <a:gd name="T58" fmla="*/ 13 w 29"/>
                  <a:gd name="T59" fmla="*/ 26 h 28"/>
                  <a:gd name="T60" fmla="*/ 15 w 29"/>
                  <a:gd name="T61" fmla="*/ 23 h 28"/>
                  <a:gd name="T62" fmla="*/ 15 w 29"/>
                  <a:gd name="T63" fmla="*/ 12 h 28"/>
                  <a:gd name="T64" fmla="*/ 13 w 29"/>
                  <a:gd name="T65" fmla="*/ 12 h 28"/>
                  <a:gd name="T66" fmla="*/ 13 w 29"/>
                  <a:gd name="T67" fmla="*/ 23 h 28"/>
                  <a:gd name="T68" fmla="*/ 15 w 29"/>
                  <a:gd name="T69" fmla="*/ 23 h 28"/>
                  <a:gd name="T70" fmla="*/ 18 w 29"/>
                  <a:gd name="T71" fmla="*/ 5 h 28"/>
                  <a:gd name="T72" fmla="*/ 18 w 29"/>
                  <a:gd name="T73" fmla="*/ 9 h 28"/>
                  <a:gd name="T74" fmla="*/ 20 w 29"/>
                  <a:gd name="T75" fmla="*/ 9 h 28"/>
                  <a:gd name="T76" fmla="*/ 20 w 29"/>
                  <a:gd name="T77" fmla="*/ 5 h 28"/>
                  <a:gd name="T78" fmla="*/ 18 w 29"/>
                  <a:gd name="T79" fmla="*/ 5 h 28"/>
                  <a:gd name="T80" fmla="*/ 20 w 29"/>
                  <a:gd name="T81" fmla="*/ 23 h 28"/>
                  <a:gd name="T82" fmla="*/ 20 w 29"/>
                  <a:gd name="T83" fmla="*/ 12 h 28"/>
                  <a:gd name="T84" fmla="*/ 18 w 29"/>
                  <a:gd name="T85" fmla="*/ 12 h 28"/>
                  <a:gd name="T86" fmla="*/ 18 w 29"/>
                  <a:gd name="T87" fmla="*/ 23 h 28"/>
                  <a:gd name="T88" fmla="*/ 20 w 29"/>
                  <a:gd name="T89" fmla="*/ 23 h 28"/>
                  <a:gd name="T90" fmla="*/ 25 w 29"/>
                  <a:gd name="T91" fmla="*/ 23 h 28"/>
                  <a:gd name="T92" fmla="*/ 25 w 29"/>
                  <a:gd name="T93" fmla="*/ 12 h 28"/>
                  <a:gd name="T94" fmla="*/ 22 w 29"/>
                  <a:gd name="T95" fmla="*/ 12 h 28"/>
                  <a:gd name="T96" fmla="*/ 22 w 29"/>
                  <a:gd name="T97" fmla="*/ 23 h 28"/>
                  <a:gd name="T98" fmla="*/ 25 w 29"/>
                  <a:gd name="T99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9" h="28">
                    <a:moveTo>
                      <a:pt x="13" y="26"/>
                    </a:moveTo>
                    <a:cubicBezTo>
                      <a:pt x="13" y="28"/>
                      <a:pt x="13" y="28"/>
                      <a:pt x="13" y="28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5"/>
                      <a:pt x="7" y="6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8" y="7"/>
                      <a:pt x="8" y="8"/>
                    </a:cubicBezTo>
                    <a:cubicBezTo>
                      <a:pt x="8" y="8"/>
                      <a:pt x="8" y="8"/>
                      <a:pt x="7" y="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3" y="13"/>
                      <a:pt x="3" y="14"/>
                      <a:pt x="2" y="15"/>
                    </a:cubicBezTo>
                    <a:cubicBezTo>
                      <a:pt x="2" y="14"/>
                      <a:pt x="1" y="13"/>
                      <a:pt x="0" y="13"/>
                    </a:cubicBezTo>
                    <a:cubicBezTo>
                      <a:pt x="4" y="8"/>
                      <a:pt x="5" y="2"/>
                      <a:pt x="6" y="0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2"/>
                      <a:pt x="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25" y="26"/>
                      <a:pt x="25" y="26"/>
                      <a:pt x="25" y="26"/>
                    </a:cubicBezTo>
                    <a:lnTo>
                      <a:pt x="13" y="26"/>
                    </a:lnTo>
                    <a:close/>
                    <a:moveTo>
                      <a:pt x="15" y="23"/>
                    </a:moveTo>
                    <a:cubicBezTo>
                      <a:pt x="15" y="12"/>
                      <a:pt x="15" y="12"/>
                      <a:pt x="15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23"/>
                      <a:pt x="13" y="23"/>
                      <a:pt x="13" y="23"/>
                    </a:cubicBezTo>
                    <a:lnTo>
                      <a:pt x="15" y="23"/>
                    </a:lnTo>
                    <a:close/>
                    <a:moveTo>
                      <a:pt x="18" y="5"/>
                    </a:moveTo>
                    <a:cubicBezTo>
                      <a:pt x="18" y="9"/>
                      <a:pt x="18" y="9"/>
                      <a:pt x="18" y="9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0" y="5"/>
                      <a:pt x="20" y="5"/>
                      <a:pt x="20" y="5"/>
                    </a:cubicBezTo>
                    <a:lnTo>
                      <a:pt x="18" y="5"/>
                    </a:lnTo>
                    <a:close/>
                    <a:moveTo>
                      <a:pt x="20" y="23"/>
                    </a:moveTo>
                    <a:cubicBezTo>
                      <a:pt x="20" y="12"/>
                      <a:pt x="20" y="12"/>
                      <a:pt x="20" y="12"/>
                    </a:cubicBezTo>
                    <a:cubicBezTo>
                      <a:pt x="18" y="12"/>
                      <a:pt x="18" y="12"/>
                      <a:pt x="18" y="12"/>
                    </a:cubicBezTo>
                    <a:cubicBezTo>
                      <a:pt x="18" y="23"/>
                      <a:pt x="18" y="23"/>
                      <a:pt x="18" y="23"/>
                    </a:cubicBezTo>
                    <a:lnTo>
                      <a:pt x="20" y="23"/>
                    </a:lnTo>
                    <a:close/>
                    <a:moveTo>
                      <a:pt x="25" y="23"/>
                    </a:moveTo>
                    <a:cubicBezTo>
                      <a:pt x="25" y="12"/>
                      <a:pt x="25" y="12"/>
                      <a:pt x="25" y="1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2" y="23"/>
                      <a:pt x="22" y="23"/>
                      <a:pt x="22" y="23"/>
                    </a:cubicBezTo>
                    <a:lnTo>
                      <a:pt x="25" y="23"/>
                    </a:lnTo>
                    <a:close/>
                  </a:path>
                </a:pathLst>
              </a:custGeom>
              <a:solidFill>
                <a:srgbClr val="E400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39800" tIns="19900" rIns="39800" bIns="1990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/>
              </a:p>
            </p:txBody>
          </p:sp>
          <p:sp>
            <p:nvSpPr>
              <p:cNvPr id="72" name="Freeform 9">
                <a:extLst>
                  <a:ext uri="{FF2B5EF4-FFF2-40B4-BE49-F238E27FC236}">
                    <a16:creationId xmlns:a16="http://schemas.microsoft.com/office/drawing/2014/main" id="{C6299D69-1763-CE67-457C-00559BB92B2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372309" y="9373555"/>
                <a:ext cx="77497" cy="77498"/>
              </a:xfrm>
              <a:custGeom>
                <a:avLst/>
                <a:gdLst>
                  <a:gd name="T0" fmla="*/ 25 w 29"/>
                  <a:gd name="T1" fmla="*/ 4 h 28"/>
                  <a:gd name="T2" fmla="*/ 26 w 29"/>
                  <a:gd name="T3" fmla="*/ 5 h 28"/>
                  <a:gd name="T4" fmla="*/ 22 w 29"/>
                  <a:gd name="T5" fmla="*/ 12 h 28"/>
                  <a:gd name="T6" fmla="*/ 29 w 29"/>
                  <a:gd name="T7" fmla="*/ 16 h 28"/>
                  <a:gd name="T8" fmla="*/ 27 w 29"/>
                  <a:gd name="T9" fmla="*/ 19 h 28"/>
                  <a:gd name="T10" fmla="*/ 27 w 29"/>
                  <a:gd name="T11" fmla="*/ 18 h 28"/>
                  <a:gd name="T12" fmla="*/ 27 w 29"/>
                  <a:gd name="T13" fmla="*/ 28 h 28"/>
                  <a:gd name="T14" fmla="*/ 24 w 29"/>
                  <a:gd name="T15" fmla="*/ 28 h 28"/>
                  <a:gd name="T16" fmla="*/ 24 w 29"/>
                  <a:gd name="T17" fmla="*/ 27 h 28"/>
                  <a:gd name="T18" fmla="*/ 16 w 29"/>
                  <a:gd name="T19" fmla="*/ 27 h 28"/>
                  <a:gd name="T20" fmla="*/ 16 w 29"/>
                  <a:gd name="T21" fmla="*/ 28 h 28"/>
                  <a:gd name="T22" fmla="*/ 13 w 29"/>
                  <a:gd name="T23" fmla="*/ 28 h 28"/>
                  <a:gd name="T24" fmla="*/ 13 w 29"/>
                  <a:gd name="T25" fmla="*/ 19 h 28"/>
                  <a:gd name="T26" fmla="*/ 11 w 29"/>
                  <a:gd name="T27" fmla="*/ 20 h 28"/>
                  <a:gd name="T28" fmla="*/ 9 w 29"/>
                  <a:gd name="T29" fmla="*/ 17 h 28"/>
                  <a:gd name="T30" fmla="*/ 18 w 29"/>
                  <a:gd name="T31" fmla="*/ 12 h 28"/>
                  <a:gd name="T32" fmla="*/ 15 w 29"/>
                  <a:gd name="T33" fmla="*/ 9 h 28"/>
                  <a:gd name="T34" fmla="*/ 13 w 29"/>
                  <a:gd name="T35" fmla="*/ 12 h 28"/>
                  <a:gd name="T36" fmla="*/ 10 w 29"/>
                  <a:gd name="T37" fmla="*/ 11 h 28"/>
                  <a:gd name="T38" fmla="*/ 11 w 29"/>
                  <a:gd name="T39" fmla="*/ 9 h 28"/>
                  <a:gd name="T40" fmla="*/ 8 w 29"/>
                  <a:gd name="T41" fmla="*/ 9 h 28"/>
                  <a:gd name="T42" fmla="*/ 8 w 29"/>
                  <a:gd name="T43" fmla="*/ 9 h 28"/>
                  <a:gd name="T44" fmla="*/ 12 w 29"/>
                  <a:gd name="T45" fmla="*/ 15 h 28"/>
                  <a:gd name="T46" fmla="*/ 10 w 29"/>
                  <a:gd name="T47" fmla="*/ 17 h 28"/>
                  <a:gd name="T48" fmla="*/ 8 w 29"/>
                  <a:gd name="T49" fmla="*/ 13 h 28"/>
                  <a:gd name="T50" fmla="*/ 8 w 29"/>
                  <a:gd name="T51" fmla="*/ 28 h 28"/>
                  <a:gd name="T52" fmla="*/ 5 w 29"/>
                  <a:gd name="T53" fmla="*/ 28 h 28"/>
                  <a:gd name="T54" fmla="*/ 5 w 29"/>
                  <a:gd name="T55" fmla="*/ 15 h 28"/>
                  <a:gd name="T56" fmla="*/ 3 w 29"/>
                  <a:gd name="T57" fmla="*/ 22 h 28"/>
                  <a:gd name="T58" fmla="*/ 0 w 29"/>
                  <a:gd name="T59" fmla="*/ 21 h 28"/>
                  <a:gd name="T60" fmla="*/ 5 w 29"/>
                  <a:gd name="T61" fmla="*/ 9 h 28"/>
                  <a:gd name="T62" fmla="*/ 1 w 29"/>
                  <a:gd name="T63" fmla="*/ 9 h 28"/>
                  <a:gd name="T64" fmla="*/ 1 w 29"/>
                  <a:gd name="T65" fmla="*/ 7 h 28"/>
                  <a:gd name="T66" fmla="*/ 5 w 29"/>
                  <a:gd name="T67" fmla="*/ 7 h 28"/>
                  <a:gd name="T68" fmla="*/ 5 w 29"/>
                  <a:gd name="T69" fmla="*/ 1 h 28"/>
                  <a:gd name="T70" fmla="*/ 8 w 29"/>
                  <a:gd name="T71" fmla="*/ 1 h 28"/>
                  <a:gd name="T72" fmla="*/ 9 w 29"/>
                  <a:gd name="T73" fmla="*/ 1 h 28"/>
                  <a:gd name="T74" fmla="*/ 8 w 29"/>
                  <a:gd name="T75" fmla="*/ 2 h 28"/>
                  <a:gd name="T76" fmla="*/ 8 w 29"/>
                  <a:gd name="T77" fmla="*/ 7 h 28"/>
                  <a:gd name="T78" fmla="*/ 12 w 29"/>
                  <a:gd name="T79" fmla="*/ 7 h 28"/>
                  <a:gd name="T80" fmla="*/ 12 w 29"/>
                  <a:gd name="T81" fmla="*/ 8 h 28"/>
                  <a:gd name="T82" fmla="*/ 16 w 29"/>
                  <a:gd name="T83" fmla="*/ 0 h 28"/>
                  <a:gd name="T84" fmla="*/ 19 w 29"/>
                  <a:gd name="T85" fmla="*/ 1 h 28"/>
                  <a:gd name="T86" fmla="*/ 20 w 29"/>
                  <a:gd name="T87" fmla="*/ 2 h 28"/>
                  <a:gd name="T88" fmla="*/ 19 w 29"/>
                  <a:gd name="T89" fmla="*/ 2 h 28"/>
                  <a:gd name="T90" fmla="*/ 18 w 29"/>
                  <a:gd name="T91" fmla="*/ 4 h 28"/>
                  <a:gd name="T92" fmla="*/ 25 w 29"/>
                  <a:gd name="T93" fmla="*/ 4 h 28"/>
                  <a:gd name="T94" fmla="*/ 16 w 29"/>
                  <a:gd name="T95" fmla="*/ 24 h 28"/>
                  <a:gd name="T96" fmla="*/ 24 w 29"/>
                  <a:gd name="T97" fmla="*/ 24 h 28"/>
                  <a:gd name="T98" fmla="*/ 24 w 29"/>
                  <a:gd name="T99" fmla="*/ 19 h 28"/>
                  <a:gd name="T100" fmla="*/ 16 w 29"/>
                  <a:gd name="T101" fmla="*/ 19 h 28"/>
                  <a:gd name="T102" fmla="*/ 16 w 29"/>
                  <a:gd name="T103" fmla="*/ 24 h 28"/>
                  <a:gd name="T104" fmla="*/ 24 w 29"/>
                  <a:gd name="T105" fmla="*/ 17 h 28"/>
                  <a:gd name="T106" fmla="*/ 20 w 29"/>
                  <a:gd name="T107" fmla="*/ 14 h 28"/>
                  <a:gd name="T108" fmla="*/ 17 w 29"/>
                  <a:gd name="T109" fmla="*/ 17 h 28"/>
                  <a:gd name="T110" fmla="*/ 24 w 29"/>
                  <a:gd name="T111" fmla="*/ 17 h 28"/>
                  <a:gd name="T112" fmla="*/ 17 w 29"/>
                  <a:gd name="T113" fmla="*/ 6 h 28"/>
                  <a:gd name="T114" fmla="*/ 20 w 29"/>
                  <a:gd name="T115" fmla="*/ 10 h 28"/>
                  <a:gd name="T116" fmla="*/ 22 w 29"/>
                  <a:gd name="T117" fmla="*/ 6 h 28"/>
                  <a:gd name="T118" fmla="*/ 17 w 29"/>
                  <a:gd name="T119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9" h="28">
                    <a:moveTo>
                      <a:pt x="25" y="4"/>
                    </a:moveTo>
                    <a:cubicBezTo>
                      <a:pt x="26" y="5"/>
                      <a:pt x="26" y="5"/>
                      <a:pt x="26" y="5"/>
                    </a:cubicBezTo>
                    <a:cubicBezTo>
                      <a:pt x="25" y="8"/>
                      <a:pt x="24" y="10"/>
                      <a:pt x="22" y="12"/>
                    </a:cubicBezTo>
                    <a:cubicBezTo>
                      <a:pt x="23" y="13"/>
                      <a:pt x="26" y="15"/>
                      <a:pt x="29" y="16"/>
                    </a:cubicBezTo>
                    <a:cubicBezTo>
                      <a:pt x="29" y="17"/>
                      <a:pt x="28" y="17"/>
                      <a:pt x="27" y="19"/>
                    </a:cubicBezTo>
                    <a:cubicBezTo>
                      <a:pt x="27" y="19"/>
                      <a:pt x="27" y="18"/>
                      <a:pt x="27" y="18"/>
                    </a:cubicBezTo>
                    <a:cubicBezTo>
                      <a:pt x="27" y="28"/>
                      <a:pt x="27" y="28"/>
                      <a:pt x="27" y="28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2" y="19"/>
                      <a:pt x="12" y="20"/>
                      <a:pt x="11" y="20"/>
                    </a:cubicBezTo>
                    <a:cubicBezTo>
                      <a:pt x="11" y="19"/>
                      <a:pt x="10" y="18"/>
                      <a:pt x="9" y="17"/>
                    </a:cubicBezTo>
                    <a:cubicBezTo>
                      <a:pt x="13" y="16"/>
                      <a:pt x="15" y="14"/>
                      <a:pt x="18" y="12"/>
                    </a:cubicBezTo>
                    <a:cubicBezTo>
                      <a:pt x="17" y="11"/>
                      <a:pt x="17" y="11"/>
                      <a:pt x="15" y="9"/>
                    </a:cubicBezTo>
                    <a:cubicBezTo>
                      <a:pt x="14" y="10"/>
                      <a:pt x="13" y="11"/>
                      <a:pt x="13" y="12"/>
                    </a:cubicBezTo>
                    <a:cubicBezTo>
                      <a:pt x="12" y="12"/>
                      <a:pt x="11" y="11"/>
                      <a:pt x="10" y="11"/>
                    </a:cubicBezTo>
                    <a:cubicBezTo>
                      <a:pt x="11" y="10"/>
                      <a:pt x="11" y="10"/>
                      <a:pt x="11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10"/>
                      <a:pt x="11" y="13"/>
                      <a:pt x="12" y="15"/>
                    </a:cubicBezTo>
                    <a:cubicBezTo>
                      <a:pt x="11" y="16"/>
                      <a:pt x="10" y="16"/>
                      <a:pt x="10" y="17"/>
                    </a:cubicBezTo>
                    <a:cubicBezTo>
                      <a:pt x="9" y="15"/>
                      <a:pt x="9" y="14"/>
                      <a:pt x="8" y="13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4" y="19"/>
                      <a:pt x="3" y="21"/>
                      <a:pt x="3" y="22"/>
                    </a:cubicBezTo>
                    <a:cubicBezTo>
                      <a:pt x="2" y="22"/>
                      <a:pt x="1" y="21"/>
                      <a:pt x="0" y="21"/>
                    </a:cubicBezTo>
                    <a:cubicBezTo>
                      <a:pt x="3" y="17"/>
                      <a:pt x="5" y="12"/>
                      <a:pt x="5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1"/>
                      <a:pt x="8" y="2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4" y="5"/>
                      <a:pt x="16" y="2"/>
                      <a:pt x="16" y="0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20" y="1"/>
                      <a:pt x="20" y="1"/>
                      <a:pt x="20" y="2"/>
                    </a:cubicBezTo>
                    <a:cubicBezTo>
                      <a:pt x="20" y="2"/>
                      <a:pt x="19" y="2"/>
                      <a:pt x="19" y="2"/>
                    </a:cubicBezTo>
                    <a:cubicBezTo>
                      <a:pt x="18" y="3"/>
                      <a:pt x="18" y="3"/>
                      <a:pt x="18" y="4"/>
                    </a:cubicBezTo>
                    <a:lnTo>
                      <a:pt x="25" y="4"/>
                    </a:lnTo>
                    <a:close/>
                    <a:moveTo>
                      <a:pt x="16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16" y="19"/>
                      <a:pt x="16" y="19"/>
                      <a:pt x="16" y="19"/>
                    </a:cubicBezTo>
                    <a:lnTo>
                      <a:pt x="16" y="24"/>
                    </a:lnTo>
                    <a:close/>
                    <a:moveTo>
                      <a:pt x="24" y="17"/>
                    </a:moveTo>
                    <a:cubicBezTo>
                      <a:pt x="23" y="16"/>
                      <a:pt x="22" y="15"/>
                      <a:pt x="20" y="14"/>
                    </a:cubicBezTo>
                    <a:cubicBezTo>
                      <a:pt x="19" y="15"/>
                      <a:pt x="18" y="15"/>
                      <a:pt x="17" y="17"/>
                    </a:cubicBezTo>
                    <a:lnTo>
                      <a:pt x="24" y="17"/>
                    </a:lnTo>
                    <a:close/>
                    <a:moveTo>
                      <a:pt x="17" y="6"/>
                    </a:moveTo>
                    <a:cubicBezTo>
                      <a:pt x="17" y="7"/>
                      <a:pt x="18" y="8"/>
                      <a:pt x="20" y="10"/>
                    </a:cubicBezTo>
                    <a:cubicBezTo>
                      <a:pt x="21" y="8"/>
                      <a:pt x="22" y="7"/>
                      <a:pt x="22" y="6"/>
                    </a:cubicBezTo>
                    <a:lnTo>
                      <a:pt x="17" y="6"/>
                    </a:lnTo>
                    <a:close/>
                  </a:path>
                </a:pathLst>
              </a:custGeom>
              <a:solidFill>
                <a:srgbClr val="E400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39800" tIns="19900" rIns="39800" bIns="1990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/>
              </a:p>
            </p:txBody>
          </p:sp>
          <p:sp>
            <p:nvSpPr>
              <p:cNvPr id="73" name="Freeform 10">
                <a:extLst>
                  <a:ext uri="{FF2B5EF4-FFF2-40B4-BE49-F238E27FC236}">
                    <a16:creationId xmlns:a16="http://schemas.microsoft.com/office/drawing/2014/main" id="{0F7840FE-5476-786F-2641-0B6E71479A8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65050" y="9377366"/>
                <a:ext cx="68604" cy="71145"/>
              </a:xfrm>
              <a:custGeom>
                <a:avLst/>
                <a:gdLst>
                  <a:gd name="T0" fmla="*/ 5 w 26"/>
                  <a:gd name="T1" fmla="*/ 2 h 26"/>
                  <a:gd name="T2" fmla="*/ 5 w 26"/>
                  <a:gd name="T3" fmla="*/ 2 h 26"/>
                  <a:gd name="T4" fmla="*/ 5 w 26"/>
                  <a:gd name="T5" fmla="*/ 3 h 26"/>
                  <a:gd name="T6" fmla="*/ 3 w 26"/>
                  <a:gd name="T7" fmla="*/ 15 h 26"/>
                  <a:gd name="T8" fmla="*/ 3 w 26"/>
                  <a:gd name="T9" fmla="*/ 19 h 26"/>
                  <a:gd name="T10" fmla="*/ 5 w 26"/>
                  <a:gd name="T11" fmla="*/ 15 h 26"/>
                  <a:gd name="T12" fmla="*/ 7 w 26"/>
                  <a:gd name="T13" fmla="*/ 17 h 26"/>
                  <a:gd name="T14" fmla="*/ 4 w 26"/>
                  <a:gd name="T15" fmla="*/ 25 h 26"/>
                  <a:gd name="T16" fmla="*/ 1 w 26"/>
                  <a:gd name="T17" fmla="*/ 26 h 26"/>
                  <a:gd name="T18" fmla="*/ 0 w 26"/>
                  <a:gd name="T19" fmla="*/ 15 h 26"/>
                  <a:gd name="T20" fmla="*/ 2 w 26"/>
                  <a:gd name="T21" fmla="*/ 1 h 26"/>
                  <a:gd name="T22" fmla="*/ 5 w 26"/>
                  <a:gd name="T23" fmla="*/ 2 h 26"/>
                  <a:gd name="T24" fmla="*/ 20 w 26"/>
                  <a:gd name="T25" fmla="*/ 1 h 26"/>
                  <a:gd name="T26" fmla="*/ 20 w 26"/>
                  <a:gd name="T27" fmla="*/ 1 h 26"/>
                  <a:gd name="T28" fmla="*/ 19 w 26"/>
                  <a:gd name="T29" fmla="*/ 2 h 26"/>
                  <a:gd name="T30" fmla="*/ 19 w 26"/>
                  <a:gd name="T31" fmla="*/ 6 h 26"/>
                  <a:gd name="T32" fmla="*/ 24 w 26"/>
                  <a:gd name="T33" fmla="*/ 5 h 26"/>
                  <a:gd name="T34" fmla="*/ 24 w 26"/>
                  <a:gd name="T35" fmla="*/ 8 h 26"/>
                  <a:gd name="T36" fmla="*/ 19 w 26"/>
                  <a:gd name="T37" fmla="*/ 9 h 26"/>
                  <a:gd name="T38" fmla="*/ 19 w 26"/>
                  <a:gd name="T39" fmla="*/ 17 h 26"/>
                  <a:gd name="T40" fmla="*/ 26 w 26"/>
                  <a:gd name="T41" fmla="*/ 21 h 26"/>
                  <a:gd name="T42" fmla="*/ 24 w 26"/>
                  <a:gd name="T43" fmla="*/ 24 h 26"/>
                  <a:gd name="T44" fmla="*/ 20 w 26"/>
                  <a:gd name="T45" fmla="*/ 21 h 26"/>
                  <a:gd name="T46" fmla="*/ 14 w 26"/>
                  <a:gd name="T47" fmla="*/ 26 h 26"/>
                  <a:gd name="T48" fmla="*/ 9 w 26"/>
                  <a:gd name="T49" fmla="*/ 21 h 26"/>
                  <a:gd name="T50" fmla="*/ 14 w 26"/>
                  <a:gd name="T51" fmla="*/ 17 h 26"/>
                  <a:gd name="T52" fmla="*/ 16 w 26"/>
                  <a:gd name="T53" fmla="*/ 17 h 26"/>
                  <a:gd name="T54" fmla="*/ 16 w 26"/>
                  <a:gd name="T55" fmla="*/ 9 h 26"/>
                  <a:gd name="T56" fmla="*/ 11 w 26"/>
                  <a:gd name="T57" fmla="*/ 10 h 26"/>
                  <a:gd name="T58" fmla="*/ 9 w 26"/>
                  <a:gd name="T59" fmla="*/ 10 h 26"/>
                  <a:gd name="T60" fmla="*/ 9 w 26"/>
                  <a:gd name="T61" fmla="*/ 7 h 26"/>
                  <a:gd name="T62" fmla="*/ 12 w 26"/>
                  <a:gd name="T63" fmla="*/ 7 h 26"/>
                  <a:gd name="T64" fmla="*/ 16 w 26"/>
                  <a:gd name="T65" fmla="*/ 7 h 26"/>
                  <a:gd name="T66" fmla="*/ 16 w 26"/>
                  <a:gd name="T67" fmla="*/ 0 h 26"/>
                  <a:gd name="T68" fmla="*/ 20 w 26"/>
                  <a:gd name="T69" fmla="*/ 1 h 26"/>
                  <a:gd name="T70" fmla="*/ 14 w 26"/>
                  <a:gd name="T71" fmla="*/ 19 h 26"/>
                  <a:gd name="T72" fmla="*/ 11 w 26"/>
                  <a:gd name="T73" fmla="*/ 21 h 26"/>
                  <a:gd name="T74" fmla="*/ 14 w 26"/>
                  <a:gd name="T75" fmla="*/ 23 h 26"/>
                  <a:gd name="T76" fmla="*/ 17 w 26"/>
                  <a:gd name="T77" fmla="*/ 21 h 26"/>
                  <a:gd name="T78" fmla="*/ 17 w 26"/>
                  <a:gd name="T79" fmla="*/ 20 h 26"/>
                  <a:gd name="T80" fmla="*/ 14 w 26"/>
                  <a:gd name="T81" fmla="*/ 19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6" h="26">
                    <a:moveTo>
                      <a:pt x="5" y="2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3"/>
                      <a:pt x="5" y="3"/>
                    </a:cubicBezTo>
                    <a:cubicBezTo>
                      <a:pt x="3" y="9"/>
                      <a:pt x="3" y="14"/>
                      <a:pt x="3" y="15"/>
                    </a:cubicBezTo>
                    <a:cubicBezTo>
                      <a:pt x="3" y="17"/>
                      <a:pt x="3" y="18"/>
                      <a:pt x="3" y="19"/>
                    </a:cubicBezTo>
                    <a:cubicBezTo>
                      <a:pt x="3" y="19"/>
                      <a:pt x="5" y="16"/>
                      <a:pt x="5" y="15"/>
                    </a:cubicBezTo>
                    <a:cubicBezTo>
                      <a:pt x="6" y="16"/>
                      <a:pt x="6" y="16"/>
                      <a:pt x="7" y="17"/>
                    </a:cubicBezTo>
                    <a:cubicBezTo>
                      <a:pt x="6" y="18"/>
                      <a:pt x="4" y="22"/>
                      <a:pt x="4" y="25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1" y="25"/>
                      <a:pt x="0" y="21"/>
                      <a:pt x="0" y="15"/>
                    </a:cubicBezTo>
                    <a:cubicBezTo>
                      <a:pt x="0" y="11"/>
                      <a:pt x="0" y="6"/>
                      <a:pt x="2" y="1"/>
                    </a:cubicBezTo>
                    <a:lnTo>
                      <a:pt x="5" y="2"/>
                    </a:lnTo>
                    <a:close/>
                    <a:moveTo>
                      <a:pt x="20" y="1"/>
                    </a:moveTo>
                    <a:cubicBezTo>
                      <a:pt x="20" y="1"/>
                      <a:pt x="20" y="1"/>
                      <a:pt x="20" y="1"/>
                    </a:cubicBezTo>
                    <a:cubicBezTo>
                      <a:pt x="20" y="2"/>
                      <a:pt x="20" y="2"/>
                      <a:pt x="19" y="2"/>
                    </a:cubicBezTo>
                    <a:cubicBezTo>
                      <a:pt x="19" y="3"/>
                      <a:pt x="19" y="4"/>
                      <a:pt x="19" y="6"/>
                    </a:cubicBezTo>
                    <a:cubicBezTo>
                      <a:pt x="22" y="6"/>
                      <a:pt x="23" y="5"/>
                      <a:pt x="24" y="5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3" y="8"/>
                      <a:pt x="22" y="9"/>
                      <a:pt x="19" y="9"/>
                    </a:cubicBezTo>
                    <a:cubicBezTo>
                      <a:pt x="19" y="12"/>
                      <a:pt x="19" y="16"/>
                      <a:pt x="19" y="17"/>
                    </a:cubicBezTo>
                    <a:cubicBezTo>
                      <a:pt x="20" y="18"/>
                      <a:pt x="23" y="19"/>
                      <a:pt x="26" y="21"/>
                    </a:cubicBezTo>
                    <a:cubicBezTo>
                      <a:pt x="25" y="21"/>
                      <a:pt x="25" y="23"/>
                      <a:pt x="24" y="24"/>
                    </a:cubicBezTo>
                    <a:cubicBezTo>
                      <a:pt x="22" y="22"/>
                      <a:pt x="20" y="21"/>
                      <a:pt x="20" y="21"/>
                    </a:cubicBezTo>
                    <a:cubicBezTo>
                      <a:pt x="20" y="24"/>
                      <a:pt x="16" y="26"/>
                      <a:pt x="14" y="26"/>
                    </a:cubicBezTo>
                    <a:cubicBezTo>
                      <a:pt x="11" y="26"/>
                      <a:pt x="9" y="23"/>
                      <a:pt x="9" y="21"/>
                    </a:cubicBezTo>
                    <a:cubicBezTo>
                      <a:pt x="9" y="18"/>
                      <a:pt x="12" y="17"/>
                      <a:pt x="14" y="17"/>
                    </a:cubicBezTo>
                    <a:cubicBezTo>
                      <a:pt x="15" y="17"/>
                      <a:pt x="16" y="17"/>
                      <a:pt x="16" y="17"/>
                    </a:cubicBezTo>
                    <a:cubicBezTo>
                      <a:pt x="16" y="15"/>
                      <a:pt x="16" y="14"/>
                      <a:pt x="16" y="9"/>
                    </a:cubicBezTo>
                    <a:cubicBezTo>
                      <a:pt x="14" y="10"/>
                      <a:pt x="12" y="10"/>
                      <a:pt x="11" y="10"/>
                    </a:cubicBezTo>
                    <a:cubicBezTo>
                      <a:pt x="10" y="10"/>
                      <a:pt x="9" y="10"/>
                      <a:pt x="9" y="10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10" y="7"/>
                      <a:pt x="11" y="7"/>
                      <a:pt x="12" y="7"/>
                    </a:cubicBezTo>
                    <a:cubicBezTo>
                      <a:pt x="14" y="7"/>
                      <a:pt x="15" y="7"/>
                      <a:pt x="16" y="7"/>
                    </a:cubicBezTo>
                    <a:cubicBezTo>
                      <a:pt x="16" y="5"/>
                      <a:pt x="16" y="2"/>
                      <a:pt x="16" y="0"/>
                    </a:cubicBezTo>
                    <a:lnTo>
                      <a:pt x="20" y="1"/>
                    </a:lnTo>
                    <a:close/>
                    <a:moveTo>
                      <a:pt x="14" y="19"/>
                    </a:moveTo>
                    <a:cubicBezTo>
                      <a:pt x="14" y="19"/>
                      <a:pt x="11" y="19"/>
                      <a:pt x="11" y="21"/>
                    </a:cubicBezTo>
                    <a:cubicBezTo>
                      <a:pt x="11" y="22"/>
                      <a:pt x="13" y="23"/>
                      <a:pt x="14" y="23"/>
                    </a:cubicBezTo>
                    <a:cubicBezTo>
                      <a:pt x="15" y="23"/>
                      <a:pt x="17" y="22"/>
                      <a:pt x="17" y="21"/>
                    </a:cubicBezTo>
                    <a:cubicBezTo>
                      <a:pt x="17" y="20"/>
                      <a:pt x="17" y="20"/>
                      <a:pt x="17" y="20"/>
                    </a:cubicBezTo>
                    <a:cubicBezTo>
                      <a:pt x="16" y="19"/>
                      <a:pt x="16" y="19"/>
                      <a:pt x="14" y="19"/>
                    </a:cubicBezTo>
                    <a:close/>
                  </a:path>
                </a:pathLst>
              </a:custGeom>
              <a:solidFill>
                <a:srgbClr val="E400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39800" tIns="19900" rIns="39800" bIns="1990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/>
              </a:p>
            </p:txBody>
          </p:sp>
          <p:sp>
            <p:nvSpPr>
              <p:cNvPr id="74" name="Freeform 11">
                <a:extLst>
                  <a:ext uri="{FF2B5EF4-FFF2-40B4-BE49-F238E27FC236}">
                    <a16:creationId xmlns:a16="http://schemas.microsoft.com/office/drawing/2014/main" id="{AF0531D7-3FCB-DC2D-DD1A-5483B4E4AAF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45088" y="9373555"/>
                <a:ext cx="76226" cy="77498"/>
              </a:xfrm>
              <a:custGeom>
                <a:avLst/>
                <a:gdLst>
                  <a:gd name="T0" fmla="*/ 5 w 29"/>
                  <a:gd name="T1" fmla="*/ 28 h 28"/>
                  <a:gd name="T2" fmla="*/ 2 w 29"/>
                  <a:gd name="T3" fmla="*/ 23 h 28"/>
                  <a:gd name="T4" fmla="*/ 5 w 29"/>
                  <a:gd name="T5" fmla="*/ 11 h 28"/>
                  <a:gd name="T6" fmla="*/ 1 w 29"/>
                  <a:gd name="T7" fmla="*/ 8 h 28"/>
                  <a:gd name="T8" fmla="*/ 5 w 29"/>
                  <a:gd name="T9" fmla="*/ 5 h 28"/>
                  <a:gd name="T10" fmla="*/ 0 w 29"/>
                  <a:gd name="T11" fmla="*/ 3 h 28"/>
                  <a:gd name="T12" fmla="*/ 11 w 29"/>
                  <a:gd name="T13" fmla="*/ 2 h 28"/>
                  <a:gd name="T14" fmla="*/ 11 w 29"/>
                  <a:gd name="T15" fmla="*/ 3 h 28"/>
                  <a:gd name="T16" fmla="*/ 8 w 29"/>
                  <a:gd name="T17" fmla="*/ 4 h 28"/>
                  <a:gd name="T18" fmla="*/ 11 w 29"/>
                  <a:gd name="T19" fmla="*/ 8 h 28"/>
                  <a:gd name="T20" fmla="*/ 8 w 29"/>
                  <a:gd name="T21" fmla="*/ 11 h 28"/>
                  <a:gd name="T22" fmla="*/ 12 w 29"/>
                  <a:gd name="T23" fmla="*/ 17 h 28"/>
                  <a:gd name="T24" fmla="*/ 8 w 29"/>
                  <a:gd name="T25" fmla="*/ 16 h 28"/>
                  <a:gd name="T26" fmla="*/ 18 w 29"/>
                  <a:gd name="T27" fmla="*/ 18 h 28"/>
                  <a:gd name="T28" fmla="*/ 18 w 29"/>
                  <a:gd name="T29" fmla="*/ 18 h 28"/>
                  <a:gd name="T30" fmla="*/ 9 w 29"/>
                  <a:gd name="T31" fmla="*/ 26 h 28"/>
                  <a:gd name="T32" fmla="*/ 18 w 29"/>
                  <a:gd name="T33" fmla="*/ 18 h 28"/>
                  <a:gd name="T34" fmla="*/ 23 w 29"/>
                  <a:gd name="T35" fmla="*/ 0 h 28"/>
                  <a:gd name="T36" fmla="*/ 27 w 29"/>
                  <a:gd name="T37" fmla="*/ 2 h 28"/>
                  <a:gd name="T38" fmla="*/ 23 w 29"/>
                  <a:gd name="T39" fmla="*/ 7 h 28"/>
                  <a:gd name="T40" fmla="*/ 27 w 29"/>
                  <a:gd name="T41" fmla="*/ 17 h 28"/>
                  <a:gd name="T42" fmla="*/ 23 w 29"/>
                  <a:gd name="T43" fmla="*/ 24 h 28"/>
                  <a:gd name="T44" fmla="*/ 26 w 29"/>
                  <a:gd name="T45" fmla="*/ 21 h 28"/>
                  <a:gd name="T46" fmla="*/ 25 w 29"/>
                  <a:gd name="T47" fmla="*/ 27 h 28"/>
                  <a:gd name="T48" fmla="*/ 20 w 29"/>
                  <a:gd name="T49" fmla="*/ 24 h 28"/>
                  <a:gd name="T50" fmla="*/ 12 w 29"/>
                  <a:gd name="T51" fmla="*/ 17 h 28"/>
                  <a:gd name="T52" fmla="*/ 16 w 29"/>
                  <a:gd name="T53" fmla="*/ 7 h 28"/>
                  <a:gd name="T54" fmla="*/ 15 w 29"/>
                  <a:gd name="T55" fmla="*/ 0 h 28"/>
                  <a:gd name="T56" fmla="*/ 16 w 29"/>
                  <a:gd name="T57" fmla="*/ 7 h 28"/>
                  <a:gd name="T58" fmla="*/ 15 w 29"/>
                  <a:gd name="T59" fmla="*/ 10 h 28"/>
                  <a:gd name="T60" fmla="*/ 24 w 29"/>
                  <a:gd name="T61" fmla="*/ 14 h 28"/>
                  <a:gd name="T62" fmla="*/ 15 w 29"/>
                  <a:gd name="T63" fmla="*/ 1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9" h="28">
                    <a:moveTo>
                      <a:pt x="8" y="28"/>
                    </a:moveTo>
                    <a:cubicBezTo>
                      <a:pt x="5" y="28"/>
                      <a:pt x="5" y="28"/>
                      <a:pt x="5" y="28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4" y="19"/>
                      <a:pt x="4" y="21"/>
                      <a:pt x="2" y="23"/>
                    </a:cubicBezTo>
                    <a:cubicBezTo>
                      <a:pt x="2" y="23"/>
                      <a:pt x="1" y="22"/>
                      <a:pt x="0" y="21"/>
                    </a:cubicBezTo>
                    <a:cubicBezTo>
                      <a:pt x="3" y="17"/>
                      <a:pt x="4" y="13"/>
                      <a:pt x="5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3" y="5"/>
                      <a:pt x="2" y="6"/>
                      <a:pt x="2" y="6"/>
                    </a:cubicBezTo>
                    <a:cubicBezTo>
                      <a:pt x="1" y="5"/>
                      <a:pt x="1" y="4"/>
                      <a:pt x="0" y="3"/>
                    </a:cubicBezTo>
                    <a:cubicBezTo>
                      <a:pt x="3" y="3"/>
                      <a:pt x="7" y="2"/>
                      <a:pt x="10" y="0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1" y="3"/>
                      <a:pt x="11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9" y="4"/>
                      <a:pt x="9" y="4"/>
                      <a:pt x="8" y="4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9" y="14"/>
                      <a:pt x="10" y="15"/>
                      <a:pt x="12" y="17"/>
                    </a:cubicBezTo>
                    <a:cubicBezTo>
                      <a:pt x="11" y="17"/>
                      <a:pt x="10" y="18"/>
                      <a:pt x="9" y="19"/>
                    </a:cubicBezTo>
                    <a:cubicBezTo>
                      <a:pt x="9" y="19"/>
                      <a:pt x="8" y="16"/>
                      <a:pt x="8" y="16"/>
                    </a:cubicBezTo>
                    <a:lnTo>
                      <a:pt x="8" y="28"/>
                    </a:lnTo>
                    <a:close/>
                    <a:moveTo>
                      <a:pt x="18" y="18"/>
                    </a:moveTo>
                    <a:cubicBezTo>
                      <a:pt x="18" y="18"/>
                      <a:pt x="19" y="18"/>
                      <a:pt x="19" y="18"/>
                    </a:cubicBezTo>
                    <a:cubicBezTo>
                      <a:pt x="19" y="18"/>
                      <a:pt x="18" y="18"/>
                      <a:pt x="18" y="18"/>
                    </a:cubicBezTo>
                    <a:cubicBezTo>
                      <a:pt x="17" y="21"/>
                      <a:pt x="17" y="25"/>
                      <a:pt x="11" y="28"/>
                    </a:cubicBezTo>
                    <a:cubicBezTo>
                      <a:pt x="11" y="27"/>
                      <a:pt x="10" y="26"/>
                      <a:pt x="9" y="26"/>
                    </a:cubicBezTo>
                    <a:cubicBezTo>
                      <a:pt x="11" y="25"/>
                      <a:pt x="15" y="23"/>
                      <a:pt x="15" y="17"/>
                    </a:cubicBezTo>
                    <a:lnTo>
                      <a:pt x="18" y="18"/>
                    </a:lnTo>
                    <a:close/>
                    <a:moveTo>
                      <a:pt x="20" y="7"/>
                    </a:moveTo>
                    <a:cubicBezTo>
                      <a:pt x="22" y="4"/>
                      <a:pt x="23" y="2"/>
                      <a:pt x="23" y="0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6" y="2"/>
                      <a:pt x="27" y="2"/>
                      <a:pt x="27" y="2"/>
                    </a:cubicBezTo>
                    <a:cubicBezTo>
                      <a:pt x="27" y="2"/>
                      <a:pt x="26" y="2"/>
                      <a:pt x="26" y="2"/>
                    </a:cubicBezTo>
                    <a:cubicBezTo>
                      <a:pt x="25" y="4"/>
                      <a:pt x="24" y="5"/>
                      <a:pt x="23" y="7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7" y="17"/>
                      <a:pt x="27" y="17"/>
                      <a:pt x="27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5"/>
                      <a:pt x="23" y="25"/>
                      <a:pt x="24" y="25"/>
                    </a:cubicBezTo>
                    <a:cubicBezTo>
                      <a:pt x="25" y="25"/>
                      <a:pt x="26" y="25"/>
                      <a:pt x="26" y="21"/>
                    </a:cubicBezTo>
                    <a:cubicBezTo>
                      <a:pt x="27" y="22"/>
                      <a:pt x="28" y="23"/>
                      <a:pt x="29" y="23"/>
                    </a:cubicBezTo>
                    <a:cubicBezTo>
                      <a:pt x="28" y="27"/>
                      <a:pt x="26" y="27"/>
                      <a:pt x="25" y="27"/>
                    </a:cubicBezTo>
                    <a:cubicBezTo>
                      <a:pt x="23" y="27"/>
                      <a:pt x="23" y="27"/>
                      <a:pt x="23" y="27"/>
                    </a:cubicBezTo>
                    <a:cubicBezTo>
                      <a:pt x="20" y="27"/>
                      <a:pt x="20" y="26"/>
                      <a:pt x="20" y="24"/>
                    </a:cubicBezTo>
                    <a:cubicBezTo>
                      <a:pt x="20" y="17"/>
                      <a:pt x="20" y="17"/>
                      <a:pt x="20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5" y="6"/>
                      <a:pt x="14" y="3"/>
                      <a:pt x="13" y="2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7" y="2"/>
                      <a:pt x="18" y="5"/>
                      <a:pt x="18" y="6"/>
                    </a:cubicBezTo>
                    <a:cubicBezTo>
                      <a:pt x="17" y="6"/>
                      <a:pt x="16" y="6"/>
                      <a:pt x="16" y="7"/>
                    </a:cubicBezTo>
                    <a:lnTo>
                      <a:pt x="20" y="7"/>
                    </a:lnTo>
                    <a:close/>
                    <a:moveTo>
                      <a:pt x="15" y="10"/>
                    </a:moveTo>
                    <a:cubicBezTo>
                      <a:pt x="15" y="14"/>
                      <a:pt x="15" y="14"/>
                      <a:pt x="15" y="14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10"/>
                      <a:pt x="24" y="10"/>
                      <a:pt x="24" y="10"/>
                    </a:cubicBezTo>
                    <a:lnTo>
                      <a:pt x="15" y="10"/>
                    </a:lnTo>
                    <a:close/>
                  </a:path>
                </a:pathLst>
              </a:custGeom>
              <a:solidFill>
                <a:srgbClr val="E400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39800" tIns="19900" rIns="39800" bIns="1990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/>
              </a:p>
            </p:txBody>
          </p:sp>
          <p:sp>
            <p:nvSpPr>
              <p:cNvPr id="75" name="Freeform 12">
                <a:extLst>
                  <a:ext uri="{FF2B5EF4-FFF2-40B4-BE49-F238E27FC236}">
                    <a16:creationId xmlns:a16="http://schemas.microsoft.com/office/drawing/2014/main" id="{0514BD15-09B9-9B25-6584-86CD6C06C4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628937" y="9377366"/>
                <a:ext cx="74956" cy="73686"/>
              </a:xfrm>
              <a:custGeom>
                <a:avLst/>
                <a:gdLst>
                  <a:gd name="T0" fmla="*/ 14 w 28"/>
                  <a:gd name="T1" fmla="*/ 13 h 27"/>
                  <a:gd name="T2" fmla="*/ 13 w 28"/>
                  <a:gd name="T3" fmla="*/ 26 h 27"/>
                  <a:gd name="T4" fmla="*/ 8 w 28"/>
                  <a:gd name="T5" fmla="*/ 27 h 27"/>
                  <a:gd name="T6" fmla="*/ 7 w 28"/>
                  <a:gd name="T7" fmla="*/ 24 h 27"/>
                  <a:gd name="T8" fmla="*/ 9 w 28"/>
                  <a:gd name="T9" fmla="*/ 24 h 27"/>
                  <a:gd name="T10" fmla="*/ 11 w 28"/>
                  <a:gd name="T11" fmla="*/ 22 h 27"/>
                  <a:gd name="T12" fmla="*/ 11 w 28"/>
                  <a:gd name="T13" fmla="*/ 16 h 27"/>
                  <a:gd name="T14" fmla="*/ 7 w 28"/>
                  <a:gd name="T15" fmla="*/ 16 h 27"/>
                  <a:gd name="T16" fmla="*/ 2 w 28"/>
                  <a:gd name="T17" fmla="*/ 27 h 27"/>
                  <a:gd name="T18" fmla="*/ 0 w 28"/>
                  <a:gd name="T19" fmla="*/ 25 h 27"/>
                  <a:gd name="T20" fmla="*/ 5 w 28"/>
                  <a:gd name="T21" fmla="*/ 10 h 27"/>
                  <a:gd name="T22" fmla="*/ 2 w 28"/>
                  <a:gd name="T23" fmla="*/ 10 h 27"/>
                  <a:gd name="T24" fmla="*/ 2 w 28"/>
                  <a:gd name="T25" fmla="*/ 1 h 27"/>
                  <a:gd name="T26" fmla="*/ 14 w 28"/>
                  <a:gd name="T27" fmla="*/ 1 h 27"/>
                  <a:gd name="T28" fmla="*/ 14 w 28"/>
                  <a:gd name="T29" fmla="*/ 10 h 27"/>
                  <a:gd name="T30" fmla="*/ 8 w 28"/>
                  <a:gd name="T31" fmla="*/ 10 h 27"/>
                  <a:gd name="T32" fmla="*/ 8 w 28"/>
                  <a:gd name="T33" fmla="*/ 13 h 27"/>
                  <a:gd name="T34" fmla="*/ 14 w 28"/>
                  <a:gd name="T35" fmla="*/ 13 h 27"/>
                  <a:gd name="T36" fmla="*/ 5 w 28"/>
                  <a:gd name="T37" fmla="*/ 4 h 27"/>
                  <a:gd name="T38" fmla="*/ 5 w 28"/>
                  <a:gd name="T39" fmla="*/ 8 h 27"/>
                  <a:gd name="T40" fmla="*/ 11 w 28"/>
                  <a:gd name="T41" fmla="*/ 8 h 27"/>
                  <a:gd name="T42" fmla="*/ 11 w 28"/>
                  <a:gd name="T43" fmla="*/ 4 h 27"/>
                  <a:gd name="T44" fmla="*/ 5 w 28"/>
                  <a:gd name="T45" fmla="*/ 4 h 27"/>
                  <a:gd name="T46" fmla="*/ 20 w 28"/>
                  <a:gd name="T47" fmla="*/ 2 h 27"/>
                  <a:gd name="T48" fmla="*/ 21 w 28"/>
                  <a:gd name="T49" fmla="*/ 3 h 27"/>
                  <a:gd name="T50" fmla="*/ 20 w 28"/>
                  <a:gd name="T51" fmla="*/ 3 h 27"/>
                  <a:gd name="T52" fmla="*/ 20 w 28"/>
                  <a:gd name="T53" fmla="*/ 20 h 27"/>
                  <a:gd name="T54" fmla="*/ 17 w 28"/>
                  <a:gd name="T55" fmla="*/ 20 h 27"/>
                  <a:gd name="T56" fmla="*/ 17 w 28"/>
                  <a:gd name="T57" fmla="*/ 2 h 27"/>
                  <a:gd name="T58" fmla="*/ 20 w 28"/>
                  <a:gd name="T59" fmla="*/ 2 h 27"/>
                  <a:gd name="T60" fmla="*/ 27 w 28"/>
                  <a:gd name="T61" fmla="*/ 0 h 27"/>
                  <a:gd name="T62" fmla="*/ 28 w 28"/>
                  <a:gd name="T63" fmla="*/ 0 h 27"/>
                  <a:gd name="T64" fmla="*/ 27 w 28"/>
                  <a:gd name="T65" fmla="*/ 1 h 27"/>
                  <a:gd name="T66" fmla="*/ 27 w 28"/>
                  <a:gd name="T67" fmla="*/ 23 h 27"/>
                  <a:gd name="T68" fmla="*/ 21 w 28"/>
                  <a:gd name="T69" fmla="*/ 27 h 27"/>
                  <a:gd name="T70" fmla="*/ 20 w 28"/>
                  <a:gd name="T71" fmla="*/ 24 h 27"/>
                  <a:gd name="T72" fmla="*/ 22 w 28"/>
                  <a:gd name="T73" fmla="*/ 24 h 27"/>
                  <a:gd name="T74" fmla="*/ 24 w 28"/>
                  <a:gd name="T75" fmla="*/ 22 h 27"/>
                  <a:gd name="T76" fmla="*/ 24 w 28"/>
                  <a:gd name="T77" fmla="*/ 0 h 27"/>
                  <a:gd name="T78" fmla="*/ 27 w 28"/>
                  <a:gd name="T7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8" h="27">
                    <a:moveTo>
                      <a:pt x="14" y="13"/>
                    </a:moveTo>
                    <a:cubicBezTo>
                      <a:pt x="14" y="22"/>
                      <a:pt x="14" y="24"/>
                      <a:pt x="13" y="26"/>
                    </a:cubicBezTo>
                    <a:cubicBezTo>
                      <a:pt x="12" y="26"/>
                      <a:pt x="12" y="27"/>
                      <a:pt x="8" y="27"/>
                    </a:cubicBezTo>
                    <a:cubicBezTo>
                      <a:pt x="8" y="26"/>
                      <a:pt x="8" y="25"/>
                      <a:pt x="7" y="24"/>
                    </a:cubicBezTo>
                    <a:cubicBezTo>
                      <a:pt x="8" y="24"/>
                      <a:pt x="9" y="24"/>
                      <a:pt x="9" y="24"/>
                    </a:cubicBezTo>
                    <a:cubicBezTo>
                      <a:pt x="10" y="24"/>
                      <a:pt x="11" y="24"/>
                      <a:pt x="11" y="22"/>
                    </a:cubicBezTo>
                    <a:cubicBezTo>
                      <a:pt x="11" y="20"/>
                      <a:pt x="11" y="17"/>
                      <a:pt x="11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7" y="18"/>
                      <a:pt x="6" y="23"/>
                      <a:pt x="2" y="27"/>
                    </a:cubicBezTo>
                    <a:cubicBezTo>
                      <a:pt x="2" y="26"/>
                      <a:pt x="0" y="26"/>
                      <a:pt x="0" y="25"/>
                    </a:cubicBezTo>
                    <a:cubicBezTo>
                      <a:pt x="4" y="20"/>
                      <a:pt x="5" y="15"/>
                      <a:pt x="5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12"/>
                      <a:pt x="8" y="13"/>
                      <a:pt x="8" y="13"/>
                    </a:cubicBezTo>
                    <a:lnTo>
                      <a:pt x="14" y="13"/>
                    </a:lnTo>
                    <a:close/>
                    <a:moveTo>
                      <a:pt x="5" y="4"/>
                    </a:moveTo>
                    <a:cubicBezTo>
                      <a:pt x="5" y="8"/>
                      <a:pt x="5" y="8"/>
                      <a:pt x="5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4"/>
                      <a:pt x="11" y="4"/>
                      <a:pt x="11" y="4"/>
                    </a:cubicBezTo>
                    <a:lnTo>
                      <a:pt x="5" y="4"/>
                    </a:lnTo>
                    <a:close/>
                    <a:moveTo>
                      <a:pt x="20" y="2"/>
                    </a:moveTo>
                    <a:cubicBezTo>
                      <a:pt x="20" y="2"/>
                      <a:pt x="21" y="2"/>
                      <a:pt x="21" y="3"/>
                    </a:cubicBezTo>
                    <a:cubicBezTo>
                      <a:pt x="21" y="3"/>
                      <a:pt x="21" y="3"/>
                      <a:pt x="20" y="3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17" y="20"/>
                      <a:pt x="17" y="20"/>
                      <a:pt x="17" y="20"/>
                    </a:cubicBezTo>
                    <a:cubicBezTo>
                      <a:pt x="17" y="2"/>
                      <a:pt x="17" y="2"/>
                      <a:pt x="17" y="2"/>
                    </a:cubicBezTo>
                    <a:lnTo>
                      <a:pt x="20" y="2"/>
                    </a:lnTo>
                    <a:close/>
                    <a:moveTo>
                      <a:pt x="27" y="0"/>
                    </a:moveTo>
                    <a:cubicBezTo>
                      <a:pt x="27" y="0"/>
                      <a:pt x="28" y="0"/>
                      <a:pt x="28" y="0"/>
                    </a:cubicBezTo>
                    <a:cubicBezTo>
                      <a:pt x="28" y="1"/>
                      <a:pt x="27" y="1"/>
                      <a:pt x="27" y="1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7" y="26"/>
                      <a:pt x="26" y="27"/>
                      <a:pt x="21" y="27"/>
                    </a:cubicBezTo>
                    <a:cubicBezTo>
                      <a:pt x="21" y="26"/>
                      <a:pt x="21" y="25"/>
                      <a:pt x="20" y="24"/>
                    </a:cubicBezTo>
                    <a:cubicBezTo>
                      <a:pt x="21" y="24"/>
                      <a:pt x="21" y="24"/>
                      <a:pt x="22" y="24"/>
                    </a:cubicBezTo>
                    <a:cubicBezTo>
                      <a:pt x="24" y="24"/>
                      <a:pt x="24" y="23"/>
                      <a:pt x="24" y="22"/>
                    </a:cubicBezTo>
                    <a:cubicBezTo>
                      <a:pt x="24" y="0"/>
                      <a:pt x="24" y="0"/>
                      <a:pt x="24" y="0"/>
                    </a:cubicBez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E400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39800" tIns="19900" rIns="39800" bIns="1990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/>
              </a:p>
            </p:txBody>
          </p:sp>
          <p:sp>
            <p:nvSpPr>
              <p:cNvPr id="76" name="Freeform 13">
                <a:extLst>
                  <a:ext uri="{FF2B5EF4-FFF2-40B4-BE49-F238E27FC236}">
                    <a16:creationId xmlns:a16="http://schemas.microsoft.com/office/drawing/2014/main" id="{392AE13A-92CF-A67E-C42E-89D176B4E10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714056" y="9373555"/>
                <a:ext cx="73685" cy="77498"/>
              </a:xfrm>
              <a:custGeom>
                <a:avLst/>
                <a:gdLst>
                  <a:gd name="T0" fmla="*/ 11 w 28"/>
                  <a:gd name="T1" fmla="*/ 23 h 28"/>
                  <a:gd name="T2" fmla="*/ 18 w 28"/>
                  <a:gd name="T3" fmla="*/ 22 h 28"/>
                  <a:gd name="T4" fmla="*/ 17 w 28"/>
                  <a:gd name="T5" fmla="*/ 24 h 28"/>
                  <a:gd name="T6" fmla="*/ 4 w 28"/>
                  <a:gd name="T7" fmla="*/ 28 h 28"/>
                  <a:gd name="T8" fmla="*/ 4 w 28"/>
                  <a:gd name="T9" fmla="*/ 28 h 28"/>
                  <a:gd name="T10" fmla="*/ 3 w 28"/>
                  <a:gd name="T11" fmla="*/ 28 h 28"/>
                  <a:gd name="T12" fmla="*/ 2 w 28"/>
                  <a:gd name="T13" fmla="*/ 25 h 28"/>
                  <a:gd name="T14" fmla="*/ 8 w 28"/>
                  <a:gd name="T15" fmla="*/ 24 h 28"/>
                  <a:gd name="T16" fmla="*/ 8 w 28"/>
                  <a:gd name="T17" fmla="*/ 20 h 28"/>
                  <a:gd name="T18" fmla="*/ 2 w 28"/>
                  <a:gd name="T19" fmla="*/ 23 h 28"/>
                  <a:gd name="T20" fmla="*/ 0 w 28"/>
                  <a:gd name="T21" fmla="*/ 20 h 28"/>
                  <a:gd name="T22" fmla="*/ 11 w 28"/>
                  <a:gd name="T23" fmla="*/ 14 h 28"/>
                  <a:gd name="T24" fmla="*/ 0 w 28"/>
                  <a:gd name="T25" fmla="*/ 14 h 28"/>
                  <a:gd name="T26" fmla="*/ 0 w 28"/>
                  <a:gd name="T27" fmla="*/ 12 h 28"/>
                  <a:gd name="T28" fmla="*/ 13 w 28"/>
                  <a:gd name="T29" fmla="*/ 12 h 28"/>
                  <a:gd name="T30" fmla="*/ 13 w 28"/>
                  <a:gd name="T31" fmla="*/ 10 h 28"/>
                  <a:gd name="T32" fmla="*/ 4 w 28"/>
                  <a:gd name="T33" fmla="*/ 10 h 28"/>
                  <a:gd name="T34" fmla="*/ 4 w 28"/>
                  <a:gd name="T35" fmla="*/ 7 h 28"/>
                  <a:gd name="T36" fmla="*/ 13 w 28"/>
                  <a:gd name="T37" fmla="*/ 7 h 28"/>
                  <a:gd name="T38" fmla="*/ 13 w 28"/>
                  <a:gd name="T39" fmla="*/ 6 h 28"/>
                  <a:gd name="T40" fmla="*/ 1 w 28"/>
                  <a:gd name="T41" fmla="*/ 6 h 28"/>
                  <a:gd name="T42" fmla="*/ 1 w 28"/>
                  <a:gd name="T43" fmla="*/ 3 h 28"/>
                  <a:gd name="T44" fmla="*/ 13 w 28"/>
                  <a:gd name="T45" fmla="*/ 3 h 28"/>
                  <a:gd name="T46" fmla="*/ 13 w 28"/>
                  <a:gd name="T47" fmla="*/ 0 h 28"/>
                  <a:gd name="T48" fmla="*/ 16 w 28"/>
                  <a:gd name="T49" fmla="*/ 1 h 28"/>
                  <a:gd name="T50" fmla="*/ 17 w 28"/>
                  <a:gd name="T51" fmla="*/ 1 h 28"/>
                  <a:gd name="T52" fmla="*/ 16 w 28"/>
                  <a:gd name="T53" fmla="*/ 1 h 28"/>
                  <a:gd name="T54" fmla="*/ 16 w 28"/>
                  <a:gd name="T55" fmla="*/ 3 h 28"/>
                  <a:gd name="T56" fmla="*/ 27 w 28"/>
                  <a:gd name="T57" fmla="*/ 3 h 28"/>
                  <a:gd name="T58" fmla="*/ 27 w 28"/>
                  <a:gd name="T59" fmla="*/ 6 h 28"/>
                  <a:gd name="T60" fmla="*/ 16 w 28"/>
                  <a:gd name="T61" fmla="*/ 6 h 28"/>
                  <a:gd name="T62" fmla="*/ 16 w 28"/>
                  <a:gd name="T63" fmla="*/ 7 h 28"/>
                  <a:gd name="T64" fmla="*/ 24 w 28"/>
                  <a:gd name="T65" fmla="*/ 7 h 28"/>
                  <a:gd name="T66" fmla="*/ 24 w 28"/>
                  <a:gd name="T67" fmla="*/ 10 h 28"/>
                  <a:gd name="T68" fmla="*/ 16 w 28"/>
                  <a:gd name="T69" fmla="*/ 10 h 28"/>
                  <a:gd name="T70" fmla="*/ 16 w 28"/>
                  <a:gd name="T71" fmla="*/ 12 h 28"/>
                  <a:gd name="T72" fmla="*/ 28 w 28"/>
                  <a:gd name="T73" fmla="*/ 12 h 28"/>
                  <a:gd name="T74" fmla="*/ 28 w 28"/>
                  <a:gd name="T75" fmla="*/ 14 h 28"/>
                  <a:gd name="T76" fmla="*/ 24 w 28"/>
                  <a:gd name="T77" fmla="*/ 14 h 28"/>
                  <a:gd name="T78" fmla="*/ 26 w 28"/>
                  <a:gd name="T79" fmla="*/ 16 h 28"/>
                  <a:gd name="T80" fmla="*/ 26 w 28"/>
                  <a:gd name="T81" fmla="*/ 16 h 28"/>
                  <a:gd name="T82" fmla="*/ 26 w 28"/>
                  <a:gd name="T83" fmla="*/ 17 h 28"/>
                  <a:gd name="T84" fmla="*/ 25 w 28"/>
                  <a:gd name="T85" fmla="*/ 17 h 28"/>
                  <a:gd name="T86" fmla="*/ 21 w 28"/>
                  <a:gd name="T87" fmla="*/ 20 h 28"/>
                  <a:gd name="T88" fmla="*/ 28 w 28"/>
                  <a:gd name="T89" fmla="*/ 26 h 28"/>
                  <a:gd name="T90" fmla="*/ 25 w 28"/>
                  <a:gd name="T91" fmla="*/ 28 h 28"/>
                  <a:gd name="T92" fmla="*/ 14 w 28"/>
                  <a:gd name="T93" fmla="*/ 16 h 28"/>
                  <a:gd name="T94" fmla="*/ 11 w 28"/>
                  <a:gd name="T95" fmla="*/ 18 h 28"/>
                  <a:gd name="T96" fmla="*/ 11 w 28"/>
                  <a:gd name="T97" fmla="*/ 23 h 28"/>
                  <a:gd name="T98" fmla="*/ 16 w 28"/>
                  <a:gd name="T99" fmla="*/ 14 h 28"/>
                  <a:gd name="T100" fmla="*/ 19 w 28"/>
                  <a:gd name="T101" fmla="*/ 18 h 28"/>
                  <a:gd name="T102" fmla="*/ 23 w 28"/>
                  <a:gd name="T103" fmla="*/ 14 h 28"/>
                  <a:gd name="T104" fmla="*/ 16 w 28"/>
                  <a:gd name="T105" fmla="*/ 1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8" h="28">
                    <a:moveTo>
                      <a:pt x="11" y="23"/>
                    </a:moveTo>
                    <a:cubicBezTo>
                      <a:pt x="12" y="23"/>
                      <a:pt x="14" y="23"/>
                      <a:pt x="18" y="22"/>
                    </a:cubicBezTo>
                    <a:cubicBezTo>
                      <a:pt x="17" y="22"/>
                      <a:pt x="17" y="24"/>
                      <a:pt x="17" y="24"/>
                    </a:cubicBezTo>
                    <a:cubicBezTo>
                      <a:pt x="16" y="25"/>
                      <a:pt x="11" y="26"/>
                      <a:pt x="4" y="28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4" y="25"/>
                      <a:pt x="6" y="24"/>
                      <a:pt x="8" y="24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7" y="20"/>
                      <a:pt x="5" y="22"/>
                      <a:pt x="2" y="23"/>
                    </a:cubicBezTo>
                    <a:cubicBezTo>
                      <a:pt x="1" y="22"/>
                      <a:pt x="1" y="21"/>
                      <a:pt x="0" y="20"/>
                    </a:cubicBezTo>
                    <a:cubicBezTo>
                      <a:pt x="5" y="19"/>
                      <a:pt x="9" y="17"/>
                      <a:pt x="11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6" y="1"/>
                      <a:pt x="17" y="1"/>
                      <a:pt x="17" y="1"/>
                    </a:cubicBezTo>
                    <a:cubicBezTo>
                      <a:pt x="17" y="1"/>
                      <a:pt x="16" y="1"/>
                      <a:pt x="16" y="1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10"/>
                      <a:pt x="24" y="10"/>
                      <a:pt x="24" y="1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28" y="12"/>
                      <a:pt x="28" y="12"/>
                      <a:pt x="28" y="12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6" y="17"/>
                      <a:pt x="26" y="17"/>
                      <a:pt x="25" y="17"/>
                    </a:cubicBezTo>
                    <a:cubicBezTo>
                      <a:pt x="24" y="18"/>
                      <a:pt x="22" y="20"/>
                      <a:pt x="21" y="20"/>
                    </a:cubicBezTo>
                    <a:cubicBezTo>
                      <a:pt x="24" y="23"/>
                      <a:pt x="26" y="25"/>
                      <a:pt x="28" y="26"/>
                    </a:cubicBezTo>
                    <a:cubicBezTo>
                      <a:pt x="27" y="26"/>
                      <a:pt x="27" y="26"/>
                      <a:pt x="25" y="28"/>
                    </a:cubicBezTo>
                    <a:cubicBezTo>
                      <a:pt x="19" y="24"/>
                      <a:pt x="16" y="20"/>
                      <a:pt x="14" y="16"/>
                    </a:cubicBezTo>
                    <a:cubicBezTo>
                      <a:pt x="13" y="16"/>
                      <a:pt x="12" y="17"/>
                      <a:pt x="11" y="18"/>
                    </a:cubicBezTo>
                    <a:lnTo>
                      <a:pt x="11" y="23"/>
                    </a:lnTo>
                    <a:close/>
                    <a:moveTo>
                      <a:pt x="16" y="14"/>
                    </a:moveTo>
                    <a:cubicBezTo>
                      <a:pt x="17" y="16"/>
                      <a:pt x="18" y="17"/>
                      <a:pt x="19" y="18"/>
                    </a:cubicBezTo>
                    <a:cubicBezTo>
                      <a:pt x="20" y="17"/>
                      <a:pt x="22" y="16"/>
                      <a:pt x="23" y="14"/>
                    </a:cubicBezTo>
                    <a:lnTo>
                      <a:pt x="16" y="14"/>
                    </a:lnTo>
                    <a:close/>
                  </a:path>
                </a:pathLst>
              </a:custGeom>
              <a:solidFill>
                <a:srgbClr val="E400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39800" tIns="19900" rIns="39800" bIns="1990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/>
              </a:p>
            </p:txBody>
          </p:sp>
          <p:sp>
            <p:nvSpPr>
              <p:cNvPr id="77" name="Freeform 14">
                <a:extLst>
                  <a:ext uri="{FF2B5EF4-FFF2-40B4-BE49-F238E27FC236}">
                    <a16:creationId xmlns:a16="http://schemas.microsoft.com/office/drawing/2014/main" id="{32F665CD-0717-1DF0-DCEC-323ABF0FE01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799176" y="9379907"/>
                <a:ext cx="73685" cy="71145"/>
              </a:xfrm>
              <a:custGeom>
                <a:avLst/>
                <a:gdLst>
                  <a:gd name="T0" fmla="*/ 10 w 28"/>
                  <a:gd name="T1" fmla="*/ 13 h 26"/>
                  <a:gd name="T2" fmla="*/ 10 w 28"/>
                  <a:gd name="T3" fmla="*/ 14 h 26"/>
                  <a:gd name="T4" fmla="*/ 9 w 28"/>
                  <a:gd name="T5" fmla="*/ 14 h 26"/>
                  <a:gd name="T6" fmla="*/ 3 w 28"/>
                  <a:gd name="T7" fmla="*/ 24 h 26"/>
                  <a:gd name="T8" fmla="*/ 0 w 28"/>
                  <a:gd name="T9" fmla="*/ 22 h 26"/>
                  <a:gd name="T10" fmla="*/ 7 w 28"/>
                  <a:gd name="T11" fmla="*/ 12 h 26"/>
                  <a:gd name="T12" fmla="*/ 10 w 28"/>
                  <a:gd name="T13" fmla="*/ 13 h 26"/>
                  <a:gd name="T14" fmla="*/ 16 w 28"/>
                  <a:gd name="T15" fmla="*/ 23 h 26"/>
                  <a:gd name="T16" fmla="*/ 10 w 28"/>
                  <a:gd name="T17" fmla="*/ 26 h 26"/>
                  <a:gd name="T18" fmla="*/ 8 w 28"/>
                  <a:gd name="T19" fmla="*/ 23 h 26"/>
                  <a:gd name="T20" fmla="*/ 11 w 28"/>
                  <a:gd name="T21" fmla="*/ 23 h 26"/>
                  <a:gd name="T22" fmla="*/ 13 w 28"/>
                  <a:gd name="T23" fmla="*/ 21 h 26"/>
                  <a:gd name="T24" fmla="*/ 13 w 28"/>
                  <a:gd name="T25" fmla="*/ 10 h 26"/>
                  <a:gd name="T26" fmla="*/ 1 w 28"/>
                  <a:gd name="T27" fmla="*/ 10 h 26"/>
                  <a:gd name="T28" fmla="*/ 1 w 28"/>
                  <a:gd name="T29" fmla="*/ 7 h 26"/>
                  <a:gd name="T30" fmla="*/ 28 w 28"/>
                  <a:gd name="T31" fmla="*/ 7 h 26"/>
                  <a:gd name="T32" fmla="*/ 28 w 28"/>
                  <a:gd name="T33" fmla="*/ 10 h 26"/>
                  <a:gd name="T34" fmla="*/ 16 w 28"/>
                  <a:gd name="T35" fmla="*/ 10 h 26"/>
                  <a:gd name="T36" fmla="*/ 16 w 28"/>
                  <a:gd name="T37" fmla="*/ 23 h 26"/>
                  <a:gd name="T38" fmla="*/ 25 w 28"/>
                  <a:gd name="T39" fmla="*/ 0 h 26"/>
                  <a:gd name="T40" fmla="*/ 25 w 28"/>
                  <a:gd name="T41" fmla="*/ 3 h 26"/>
                  <a:gd name="T42" fmla="*/ 4 w 28"/>
                  <a:gd name="T43" fmla="*/ 3 h 26"/>
                  <a:gd name="T44" fmla="*/ 4 w 28"/>
                  <a:gd name="T45" fmla="*/ 0 h 26"/>
                  <a:gd name="T46" fmla="*/ 25 w 28"/>
                  <a:gd name="T47" fmla="*/ 0 h 26"/>
                  <a:gd name="T48" fmla="*/ 21 w 28"/>
                  <a:gd name="T49" fmla="*/ 12 h 26"/>
                  <a:gd name="T50" fmla="*/ 28 w 28"/>
                  <a:gd name="T51" fmla="*/ 22 h 26"/>
                  <a:gd name="T52" fmla="*/ 25 w 28"/>
                  <a:gd name="T53" fmla="*/ 24 h 26"/>
                  <a:gd name="T54" fmla="*/ 18 w 28"/>
                  <a:gd name="T55" fmla="*/ 14 h 26"/>
                  <a:gd name="T56" fmla="*/ 21 w 28"/>
                  <a:gd name="T57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8" h="26">
                    <a:moveTo>
                      <a:pt x="10" y="13"/>
                    </a:move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9" y="14"/>
                    </a:cubicBezTo>
                    <a:cubicBezTo>
                      <a:pt x="8" y="17"/>
                      <a:pt x="6" y="22"/>
                      <a:pt x="3" y="24"/>
                    </a:cubicBezTo>
                    <a:cubicBezTo>
                      <a:pt x="2" y="23"/>
                      <a:pt x="1" y="23"/>
                      <a:pt x="0" y="22"/>
                    </a:cubicBezTo>
                    <a:cubicBezTo>
                      <a:pt x="2" y="20"/>
                      <a:pt x="5" y="18"/>
                      <a:pt x="7" y="12"/>
                    </a:cubicBezTo>
                    <a:lnTo>
                      <a:pt x="10" y="13"/>
                    </a:lnTo>
                    <a:close/>
                    <a:moveTo>
                      <a:pt x="16" y="23"/>
                    </a:moveTo>
                    <a:cubicBezTo>
                      <a:pt x="16" y="25"/>
                      <a:pt x="16" y="26"/>
                      <a:pt x="10" y="26"/>
                    </a:cubicBezTo>
                    <a:cubicBezTo>
                      <a:pt x="9" y="25"/>
                      <a:pt x="9" y="24"/>
                      <a:pt x="8" y="23"/>
                    </a:cubicBezTo>
                    <a:cubicBezTo>
                      <a:pt x="10" y="23"/>
                      <a:pt x="11" y="23"/>
                      <a:pt x="11" y="23"/>
                    </a:cubicBezTo>
                    <a:cubicBezTo>
                      <a:pt x="13" y="23"/>
                      <a:pt x="13" y="23"/>
                      <a:pt x="13" y="21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16" y="10"/>
                      <a:pt x="16" y="10"/>
                      <a:pt x="16" y="10"/>
                    </a:cubicBezTo>
                    <a:lnTo>
                      <a:pt x="16" y="23"/>
                    </a:lnTo>
                    <a:close/>
                    <a:moveTo>
                      <a:pt x="25" y="0"/>
                    </a:moveTo>
                    <a:cubicBezTo>
                      <a:pt x="25" y="3"/>
                      <a:pt x="25" y="3"/>
                      <a:pt x="25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0"/>
                      <a:pt x="4" y="0"/>
                      <a:pt x="4" y="0"/>
                    </a:cubicBezTo>
                    <a:lnTo>
                      <a:pt x="25" y="0"/>
                    </a:lnTo>
                    <a:close/>
                    <a:moveTo>
                      <a:pt x="21" y="12"/>
                    </a:moveTo>
                    <a:cubicBezTo>
                      <a:pt x="23" y="14"/>
                      <a:pt x="26" y="19"/>
                      <a:pt x="28" y="22"/>
                    </a:cubicBezTo>
                    <a:cubicBezTo>
                      <a:pt x="27" y="23"/>
                      <a:pt x="26" y="23"/>
                      <a:pt x="25" y="24"/>
                    </a:cubicBezTo>
                    <a:cubicBezTo>
                      <a:pt x="24" y="21"/>
                      <a:pt x="22" y="18"/>
                      <a:pt x="18" y="14"/>
                    </a:cubicBezTo>
                    <a:lnTo>
                      <a:pt x="21" y="12"/>
                    </a:lnTo>
                    <a:close/>
                  </a:path>
                </a:pathLst>
              </a:custGeom>
              <a:solidFill>
                <a:srgbClr val="E400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39800" tIns="19900" rIns="39800" bIns="1990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/>
              </a:p>
            </p:txBody>
          </p:sp>
          <p:sp>
            <p:nvSpPr>
              <p:cNvPr id="78" name="Freeform 15">
                <a:extLst>
                  <a:ext uri="{FF2B5EF4-FFF2-40B4-BE49-F238E27FC236}">
                    <a16:creationId xmlns:a16="http://schemas.microsoft.com/office/drawing/2014/main" id="{DCEE797F-70FF-6273-4FA7-5B21AB97884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888107" y="9379907"/>
                <a:ext cx="69875" cy="71145"/>
              </a:xfrm>
              <a:custGeom>
                <a:avLst/>
                <a:gdLst>
                  <a:gd name="T0" fmla="*/ 26 w 26"/>
                  <a:gd name="T1" fmla="*/ 3 h 26"/>
                  <a:gd name="T2" fmla="*/ 11 w 26"/>
                  <a:gd name="T3" fmla="*/ 15 h 26"/>
                  <a:gd name="T4" fmla="*/ 20 w 26"/>
                  <a:gd name="T5" fmla="*/ 22 h 26"/>
                  <a:gd name="T6" fmla="*/ 19 w 26"/>
                  <a:gd name="T7" fmla="*/ 26 h 26"/>
                  <a:gd name="T8" fmla="*/ 8 w 26"/>
                  <a:gd name="T9" fmla="*/ 15 h 26"/>
                  <a:gd name="T10" fmla="*/ 16 w 26"/>
                  <a:gd name="T11" fmla="*/ 4 h 26"/>
                  <a:gd name="T12" fmla="*/ 0 w 26"/>
                  <a:gd name="T13" fmla="*/ 6 h 26"/>
                  <a:gd name="T14" fmla="*/ 0 w 26"/>
                  <a:gd name="T15" fmla="*/ 2 h 26"/>
                  <a:gd name="T16" fmla="*/ 1 w 26"/>
                  <a:gd name="T17" fmla="*/ 2 h 26"/>
                  <a:gd name="T18" fmla="*/ 25 w 26"/>
                  <a:gd name="T19" fmla="*/ 0 h 26"/>
                  <a:gd name="T20" fmla="*/ 26 w 26"/>
                  <a:gd name="T21" fmla="*/ 3 h 26"/>
                  <a:gd name="T22" fmla="*/ 21 w 26"/>
                  <a:gd name="T23" fmla="*/ 8 h 26"/>
                  <a:gd name="T24" fmla="*/ 23 w 26"/>
                  <a:gd name="T25" fmla="*/ 12 h 26"/>
                  <a:gd name="T26" fmla="*/ 22 w 26"/>
                  <a:gd name="T27" fmla="*/ 13 h 26"/>
                  <a:gd name="T28" fmla="*/ 19 w 26"/>
                  <a:gd name="T29" fmla="*/ 10 h 26"/>
                  <a:gd name="T30" fmla="*/ 21 w 26"/>
                  <a:gd name="T31" fmla="*/ 8 h 26"/>
                  <a:gd name="T32" fmla="*/ 24 w 26"/>
                  <a:gd name="T33" fmla="*/ 6 h 26"/>
                  <a:gd name="T34" fmla="*/ 26 w 26"/>
                  <a:gd name="T35" fmla="*/ 9 h 26"/>
                  <a:gd name="T36" fmla="*/ 25 w 26"/>
                  <a:gd name="T37" fmla="*/ 11 h 26"/>
                  <a:gd name="T38" fmla="*/ 22 w 26"/>
                  <a:gd name="T39" fmla="*/ 7 h 26"/>
                  <a:gd name="T40" fmla="*/ 24 w 26"/>
                  <a:gd name="T41" fmla="*/ 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" h="26">
                    <a:moveTo>
                      <a:pt x="26" y="3"/>
                    </a:moveTo>
                    <a:cubicBezTo>
                      <a:pt x="18" y="3"/>
                      <a:pt x="11" y="10"/>
                      <a:pt x="11" y="15"/>
                    </a:cubicBezTo>
                    <a:cubicBezTo>
                      <a:pt x="11" y="17"/>
                      <a:pt x="12" y="22"/>
                      <a:pt x="20" y="22"/>
                    </a:cubicBezTo>
                    <a:cubicBezTo>
                      <a:pt x="19" y="24"/>
                      <a:pt x="19" y="25"/>
                      <a:pt x="19" y="26"/>
                    </a:cubicBezTo>
                    <a:cubicBezTo>
                      <a:pt x="14" y="25"/>
                      <a:pt x="8" y="22"/>
                      <a:pt x="8" y="15"/>
                    </a:cubicBezTo>
                    <a:cubicBezTo>
                      <a:pt x="8" y="9"/>
                      <a:pt x="14" y="5"/>
                      <a:pt x="16" y="4"/>
                    </a:cubicBezTo>
                    <a:cubicBezTo>
                      <a:pt x="12" y="4"/>
                      <a:pt x="2" y="6"/>
                      <a:pt x="0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3" y="2"/>
                      <a:pt x="16" y="2"/>
                      <a:pt x="25" y="0"/>
                    </a:cubicBezTo>
                    <a:lnTo>
                      <a:pt x="26" y="3"/>
                    </a:lnTo>
                    <a:close/>
                    <a:moveTo>
                      <a:pt x="21" y="8"/>
                    </a:moveTo>
                    <a:cubicBezTo>
                      <a:pt x="21" y="9"/>
                      <a:pt x="23" y="11"/>
                      <a:pt x="23" y="12"/>
                    </a:cubicBezTo>
                    <a:cubicBezTo>
                      <a:pt x="23" y="12"/>
                      <a:pt x="22" y="13"/>
                      <a:pt x="22" y="13"/>
                    </a:cubicBezTo>
                    <a:cubicBezTo>
                      <a:pt x="20" y="11"/>
                      <a:pt x="20" y="11"/>
                      <a:pt x="19" y="10"/>
                    </a:cubicBezTo>
                    <a:lnTo>
                      <a:pt x="21" y="8"/>
                    </a:lnTo>
                    <a:close/>
                    <a:moveTo>
                      <a:pt x="24" y="6"/>
                    </a:moveTo>
                    <a:cubicBezTo>
                      <a:pt x="24" y="7"/>
                      <a:pt x="26" y="8"/>
                      <a:pt x="26" y="9"/>
                    </a:cubicBezTo>
                    <a:cubicBezTo>
                      <a:pt x="26" y="10"/>
                      <a:pt x="25" y="10"/>
                      <a:pt x="25" y="11"/>
                    </a:cubicBezTo>
                    <a:cubicBezTo>
                      <a:pt x="24" y="9"/>
                      <a:pt x="23" y="9"/>
                      <a:pt x="22" y="7"/>
                    </a:cubicBezTo>
                    <a:lnTo>
                      <a:pt x="24" y="6"/>
                    </a:lnTo>
                    <a:close/>
                  </a:path>
                </a:pathLst>
              </a:custGeom>
              <a:solidFill>
                <a:srgbClr val="E400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39800" tIns="19900" rIns="39800" bIns="1990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/>
              </a:p>
            </p:txBody>
          </p:sp>
          <p:sp>
            <p:nvSpPr>
              <p:cNvPr id="79" name="Freeform 16">
                <a:extLst>
                  <a:ext uri="{FF2B5EF4-FFF2-40B4-BE49-F238E27FC236}">
                    <a16:creationId xmlns:a16="http://schemas.microsoft.com/office/drawing/2014/main" id="{5051118A-9855-2836-BACA-D2A5EA22018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968144" y="9377366"/>
                <a:ext cx="71145" cy="76227"/>
              </a:xfrm>
              <a:custGeom>
                <a:avLst/>
                <a:gdLst>
                  <a:gd name="T0" fmla="*/ 16 w 27"/>
                  <a:gd name="T1" fmla="*/ 0 h 28"/>
                  <a:gd name="T2" fmla="*/ 17 w 27"/>
                  <a:gd name="T3" fmla="*/ 0 h 28"/>
                  <a:gd name="T4" fmla="*/ 16 w 27"/>
                  <a:gd name="T5" fmla="*/ 1 h 28"/>
                  <a:gd name="T6" fmla="*/ 16 w 27"/>
                  <a:gd name="T7" fmla="*/ 4 h 28"/>
                  <a:gd name="T8" fmla="*/ 26 w 27"/>
                  <a:gd name="T9" fmla="*/ 3 h 28"/>
                  <a:gd name="T10" fmla="*/ 27 w 27"/>
                  <a:gd name="T11" fmla="*/ 6 h 28"/>
                  <a:gd name="T12" fmla="*/ 20 w 27"/>
                  <a:gd name="T13" fmla="*/ 6 h 28"/>
                  <a:gd name="T14" fmla="*/ 16 w 27"/>
                  <a:gd name="T15" fmla="*/ 6 h 28"/>
                  <a:gd name="T16" fmla="*/ 16 w 27"/>
                  <a:gd name="T17" fmla="*/ 11 h 28"/>
                  <a:gd name="T18" fmla="*/ 17 w 27"/>
                  <a:gd name="T19" fmla="*/ 16 h 28"/>
                  <a:gd name="T20" fmla="*/ 15 w 27"/>
                  <a:gd name="T21" fmla="*/ 24 h 28"/>
                  <a:gd name="T22" fmla="*/ 10 w 27"/>
                  <a:gd name="T23" fmla="*/ 28 h 28"/>
                  <a:gd name="T24" fmla="*/ 7 w 27"/>
                  <a:gd name="T25" fmla="*/ 25 h 28"/>
                  <a:gd name="T26" fmla="*/ 14 w 27"/>
                  <a:gd name="T27" fmla="*/ 19 h 28"/>
                  <a:gd name="T28" fmla="*/ 11 w 27"/>
                  <a:gd name="T29" fmla="*/ 21 h 28"/>
                  <a:gd name="T30" fmla="*/ 6 w 27"/>
                  <a:gd name="T31" fmla="*/ 15 h 28"/>
                  <a:gd name="T32" fmla="*/ 11 w 27"/>
                  <a:gd name="T33" fmla="*/ 9 h 28"/>
                  <a:gd name="T34" fmla="*/ 13 w 27"/>
                  <a:gd name="T35" fmla="*/ 10 h 28"/>
                  <a:gd name="T36" fmla="*/ 13 w 27"/>
                  <a:gd name="T37" fmla="*/ 7 h 28"/>
                  <a:gd name="T38" fmla="*/ 0 w 27"/>
                  <a:gd name="T39" fmla="*/ 8 h 28"/>
                  <a:gd name="T40" fmla="*/ 0 w 27"/>
                  <a:gd name="T41" fmla="*/ 4 h 28"/>
                  <a:gd name="T42" fmla="*/ 13 w 27"/>
                  <a:gd name="T43" fmla="*/ 4 h 28"/>
                  <a:gd name="T44" fmla="*/ 13 w 27"/>
                  <a:gd name="T45" fmla="*/ 0 h 28"/>
                  <a:gd name="T46" fmla="*/ 16 w 27"/>
                  <a:gd name="T47" fmla="*/ 0 h 28"/>
                  <a:gd name="T48" fmla="*/ 9 w 27"/>
                  <a:gd name="T49" fmla="*/ 15 h 28"/>
                  <a:gd name="T50" fmla="*/ 11 w 27"/>
                  <a:gd name="T51" fmla="*/ 18 h 28"/>
                  <a:gd name="T52" fmla="*/ 14 w 27"/>
                  <a:gd name="T53" fmla="*/ 15 h 28"/>
                  <a:gd name="T54" fmla="*/ 11 w 27"/>
                  <a:gd name="T55" fmla="*/ 12 h 28"/>
                  <a:gd name="T56" fmla="*/ 9 w 27"/>
                  <a:gd name="T57" fmla="*/ 1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7" h="28">
                    <a:moveTo>
                      <a:pt x="16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1"/>
                      <a:pt x="17" y="1"/>
                      <a:pt x="16" y="1"/>
                    </a:cubicBezTo>
                    <a:cubicBezTo>
                      <a:pt x="16" y="2"/>
                      <a:pt x="16" y="2"/>
                      <a:pt x="16" y="4"/>
                    </a:cubicBezTo>
                    <a:cubicBezTo>
                      <a:pt x="18" y="4"/>
                      <a:pt x="25" y="3"/>
                      <a:pt x="26" y="3"/>
                    </a:cubicBezTo>
                    <a:cubicBezTo>
                      <a:pt x="26" y="4"/>
                      <a:pt x="26" y="5"/>
                      <a:pt x="27" y="6"/>
                    </a:cubicBezTo>
                    <a:cubicBezTo>
                      <a:pt x="26" y="6"/>
                      <a:pt x="23" y="6"/>
                      <a:pt x="20" y="6"/>
                    </a:cubicBezTo>
                    <a:cubicBezTo>
                      <a:pt x="20" y="6"/>
                      <a:pt x="18" y="6"/>
                      <a:pt x="16" y="6"/>
                    </a:cubicBezTo>
                    <a:cubicBezTo>
                      <a:pt x="16" y="10"/>
                      <a:pt x="16" y="10"/>
                      <a:pt x="16" y="11"/>
                    </a:cubicBezTo>
                    <a:cubicBezTo>
                      <a:pt x="17" y="13"/>
                      <a:pt x="17" y="16"/>
                      <a:pt x="17" y="16"/>
                    </a:cubicBezTo>
                    <a:cubicBezTo>
                      <a:pt x="17" y="18"/>
                      <a:pt x="17" y="21"/>
                      <a:pt x="15" y="24"/>
                    </a:cubicBezTo>
                    <a:cubicBezTo>
                      <a:pt x="13" y="26"/>
                      <a:pt x="11" y="27"/>
                      <a:pt x="10" y="28"/>
                    </a:cubicBezTo>
                    <a:cubicBezTo>
                      <a:pt x="9" y="27"/>
                      <a:pt x="9" y="27"/>
                      <a:pt x="7" y="25"/>
                    </a:cubicBezTo>
                    <a:cubicBezTo>
                      <a:pt x="11" y="24"/>
                      <a:pt x="13" y="22"/>
                      <a:pt x="14" y="19"/>
                    </a:cubicBezTo>
                    <a:cubicBezTo>
                      <a:pt x="13" y="20"/>
                      <a:pt x="12" y="21"/>
                      <a:pt x="11" y="21"/>
                    </a:cubicBezTo>
                    <a:cubicBezTo>
                      <a:pt x="8" y="21"/>
                      <a:pt x="6" y="18"/>
                      <a:pt x="6" y="15"/>
                    </a:cubicBezTo>
                    <a:cubicBezTo>
                      <a:pt x="6" y="12"/>
                      <a:pt x="8" y="9"/>
                      <a:pt x="11" y="9"/>
                    </a:cubicBezTo>
                    <a:cubicBezTo>
                      <a:pt x="12" y="9"/>
                      <a:pt x="13" y="10"/>
                      <a:pt x="13" y="10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0" y="7"/>
                      <a:pt x="5" y="7"/>
                      <a:pt x="0" y="8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2" y="4"/>
                      <a:pt x="13" y="4"/>
                    </a:cubicBezTo>
                    <a:cubicBezTo>
                      <a:pt x="13" y="4"/>
                      <a:pt x="13" y="1"/>
                      <a:pt x="13" y="0"/>
                    </a:cubicBezTo>
                    <a:lnTo>
                      <a:pt x="16" y="0"/>
                    </a:lnTo>
                    <a:close/>
                    <a:moveTo>
                      <a:pt x="9" y="15"/>
                    </a:moveTo>
                    <a:cubicBezTo>
                      <a:pt x="9" y="16"/>
                      <a:pt x="9" y="18"/>
                      <a:pt x="11" y="18"/>
                    </a:cubicBezTo>
                    <a:cubicBezTo>
                      <a:pt x="13" y="18"/>
                      <a:pt x="14" y="17"/>
                      <a:pt x="14" y="15"/>
                    </a:cubicBezTo>
                    <a:cubicBezTo>
                      <a:pt x="14" y="14"/>
                      <a:pt x="13" y="12"/>
                      <a:pt x="11" y="12"/>
                    </a:cubicBezTo>
                    <a:cubicBezTo>
                      <a:pt x="10" y="12"/>
                      <a:pt x="9" y="13"/>
                      <a:pt x="9" y="15"/>
                    </a:cubicBezTo>
                    <a:close/>
                  </a:path>
                </a:pathLst>
              </a:custGeom>
              <a:solidFill>
                <a:srgbClr val="E400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39800" tIns="19900" rIns="39800" bIns="1990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/>
              </a:p>
            </p:txBody>
          </p:sp>
          <p:sp>
            <p:nvSpPr>
              <p:cNvPr id="80" name="Freeform 17">
                <a:extLst>
                  <a:ext uri="{FF2B5EF4-FFF2-40B4-BE49-F238E27FC236}">
                    <a16:creationId xmlns:a16="http://schemas.microsoft.com/office/drawing/2014/main" id="{0B591C36-AFD9-7909-F5AF-7A2434AD175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029125" y="9425643"/>
                <a:ext cx="20327" cy="22868"/>
              </a:xfrm>
              <a:custGeom>
                <a:avLst/>
                <a:gdLst>
                  <a:gd name="T0" fmla="*/ 8 w 8"/>
                  <a:gd name="T1" fmla="*/ 4 h 8"/>
                  <a:gd name="T2" fmla="*/ 4 w 8"/>
                  <a:gd name="T3" fmla="*/ 8 h 8"/>
                  <a:gd name="T4" fmla="*/ 0 w 8"/>
                  <a:gd name="T5" fmla="*/ 4 h 8"/>
                  <a:gd name="T6" fmla="*/ 4 w 8"/>
                  <a:gd name="T7" fmla="*/ 0 h 8"/>
                  <a:gd name="T8" fmla="*/ 8 w 8"/>
                  <a:gd name="T9" fmla="*/ 4 h 8"/>
                  <a:gd name="T10" fmla="*/ 2 w 8"/>
                  <a:gd name="T11" fmla="*/ 4 h 8"/>
                  <a:gd name="T12" fmla="*/ 4 w 8"/>
                  <a:gd name="T13" fmla="*/ 7 h 8"/>
                  <a:gd name="T14" fmla="*/ 6 w 8"/>
                  <a:gd name="T15" fmla="*/ 4 h 8"/>
                  <a:gd name="T16" fmla="*/ 4 w 8"/>
                  <a:gd name="T17" fmla="*/ 2 h 8"/>
                  <a:gd name="T18" fmla="*/ 2 w 8"/>
                  <a:gd name="T19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8">
                    <a:moveTo>
                      <a:pt x="8" y="4"/>
                    </a:moveTo>
                    <a:cubicBezTo>
                      <a:pt x="8" y="7"/>
                      <a:pt x="6" y="8"/>
                      <a:pt x="4" y="8"/>
                    </a:cubicBezTo>
                    <a:cubicBezTo>
                      <a:pt x="2" y="8"/>
                      <a:pt x="0" y="7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lose/>
                    <a:moveTo>
                      <a:pt x="2" y="4"/>
                    </a:moveTo>
                    <a:cubicBezTo>
                      <a:pt x="2" y="6"/>
                      <a:pt x="3" y="7"/>
                      <a:pt x="4" y="7"/>
                    </a:cubicBezTo>
                    <a:cubicBezTo>
                      <a:pt x="5" y="7"/>
                      <a:pt x="6" y="6"/>
                      <a:pt x="6" y="4"/>
                    </a:cubicBezTo>
                    <a:cubicBezTo>
                      <a:pt x="6" y="3"/>
                      <a:pt x="5" y="2"/>
                      <a:pt x="4" y="2"/>
                    </a:cubicBezTo>
                    <a:cubicBezTo>
                      <a:pt x="3" y="2"/>
                      <a:pt x="2" y="3"/>
                      <a:pt x="2" y="4"/>
                    </a:cubicBezTo>
                    <a:close/>
                  </a:path>
                </a:pathLst>
              </a:custGeom>
              <a:solidFill>
                <a:srgbClr val="E400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39800" tIns="19900" rIns="39800" bIns="1990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000"/>
              </a:p>
            </p:txBody>
          </p:sp>
        </p:grpSp>
      </p:grpSp>
      <p:sp>
        <p:nvSpPr>
          <p:cNvPr id="82" name="テキスト ボックス 24">
            <a:extLst>
              <a:ext uri="{FF2B5EF4-FFF2-40B4-BE49-F238E27FC236}">
                <a16:creationId xmlns:a16="http://schemas.microsoft.com/office/drawing/2014/main" id="{538B0CB2-1905-DF83-9FFF-399B96C70DA8}"/>
              </a:ext>
            </a:extLst>
          </p:cNvPr>
          <p:cNvSpPr txBox="1"/>
          <p:nvPr/>
        </p:nvSpPr>
        <p:spPr>
          <a:xfrm>
            <a:off x="339953" y="9146877"/>
            <a:ext cx="6271302" cy="384632"/>
          </a:xfrm>
          <a:prstGeom prst="rect">
            <a:avLst/>
          </a:prstGeom>
          <a:noFill/>
          <a:ln>
            <a:noFill/>
          </a:ln>
        </p:spPr>
        <p:txBody>
          <a:bodyPr wrap="square" lIns="15669" tIns="15669" rIns="15669" bIns="15669" rtlCol="0" anchor="t" anchorCtr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※</a:t>
            </a:r>
            <a:r>
              <a:rPr lang="ja-JP" altLang="en-US" sz="8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商品のデザイン・仕様は予告なく変更される場合がございます。予めご了承ください。</a:t>
            </a:r>
            <a:endParaRPr lang="en-US" altLang="ja-JP" sz="8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en-US" altLang="ja-JP" sz="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※</a:t>
            </a:r>
            <a:r>
              <a:rPr lang="ja-JP" altLang="en-US" sz="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食品など一部の軽減税率対象の商品は消費税率</a:t>
            </a:r>
            <a:r>
              <a:rPr lang="en-US" altLang="ja-JP" sz="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8</a:t>
            </a:r>
            <a:r>
              <a:rPr lang="ja-JP" altLang="en-US" sz="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％となります。但し、別途送料が発生する場合、送料は軽減税率対象外となります。</a:t>
            </a:r>
            <a:endParaRPr lang="en-US" altLang="ja-JP" sz="8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en-US" altLang="ja-JP" sz="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※</a:t>
            </a:r>
            <a:r>
              <a:rPr lang="ja-JP" altLang="en-US" sz="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賞味期間は製造日基準の常温での目安日数であり、残日数は出荷時を基準とした目安の日数となっております。予めご了承ください。</a:t>
            </a:r>
            <a:endParaRPr lang="en-US" altLang="ja-JP" sz="8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D9057AE3-BE51-C75C-F36C-7F3B7FD1FC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508" y="4793275"/>
            <a:ext cx="2457056" cy="16353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C0336A0B-5EDE-650B-F16F-FF45E7F76F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688" y="4917468"/>
            <a:ext cx="2229866" cy="14841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0C0F8AEE-9376-9EDF-5AA8-888D92D30B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70" t="15930" r="32647" b="15818"/>
          <a:stretch>
            <a:fillRect/>
          </a:stretch>
        </p:blipFill>
        <p:spPr>
          <a:xfrm>
            <a:off x="11471334" y="5685108"/>
            <a:ext cx="1197115" cy="1575087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85D587D7-4FCB-4969-906A-9D47DE86839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9296" t="21321" r="32627" b="22028"/>
          <a:stretch>
            <a:fillRect/>
          </a:stretch>
        </p:blipFill>
        <p:spPr>
          <a:xfrm>
            <a:off x="8571393" y="5816139"/>
            <a:ext cx="1153703" cy="1551872"/>
          </a:xfrm>
          <a:prstGeom prst="rect">
            <a:avLst/>
          </a:prstGeom>
        </p:spPr>
      </p:pic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C39567D5-EF8A-922F-C9AD-1E08851A482C}"/>
              </a:ext>
            </a:extLst>
          </p:cNvPr>
          <p:cNvCxnSpPr>
            <a:cxnSpLocks/>
          </p:cNvCxnSpPr>
          <p:nvPr/>
        </p:nvCxnSpPr>
        <p:spPr>
          <a:xfrm>
            <a:off x="6881758" y="0"/>
            <a:ext cx="0" cy="8884941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538D8A6A-5242-5B70-DE57-493305FE1280}"/>
              </a:ext>
            </a:extLst>
          </p:cNvPr>
          <p:cNvGrpSpPr/>
          <p:nvPr/>
        </p:nvGrpSpPr>
        <p:grpSpPr>
          <a:xfrm>
            <a:off x="7047216" y="7395165"/>
            <a:ext cx="2396017" cy="1475730"/>
            <a:chOff x="495865" y="1566551"/>
            <a:chExt cx="2396017" cy="1475730"/>
          </a:xfrm>
        </p:grpSpPr>
        <p:sp>
          <p:nvSpPr>
            <p:cNvPr id="28" name="object 261">
              <a:extLst>
                <a:ext uri="{FF2B5EF4-FFF2-40B4-BE49-F238E27FC236}">
                  <a16:creationId xmlns:a16="http://schemas.microsoft.com/office/drawing/2014/main" id="{A69A4962-9A1C-9AB4-13AF-552484472AEB}"/>
                </a:ext>
              </a:extLst>
            </p:cNvPr>
            <p:cNvSpPr txBox="1"/>
            <p:nvPr/>
          </p:nvSpPr>
          <p:spPr>
            <a:xfrm>
              <a:off x="638802" y="1846977"/>
              <a:ext cx="664971" cy="126460"/>
            </a:xfrm>
            <a:prstGeom prst="rect">
              <a:avLst/>
            </a:prstGeom>
            <a:solidFill>
              <a:schemeClr val="bg1"/>
            </a:solidFill>
            <a:ln w="3809">
              <a:solidFill>
                <a:srgbClr val="231F20"/>
              </a:solidFill>
            </a:ln>
          </p:spPr>
          <p:txBody>
            <a:bodyPr vert="horz" wrap="square" lIns="0" tIns="3317" rIns="0" bIns="0" rtlCol="0">
              <a:spAutoFit/>
            </a:bodyPr>
            <a:lstStyle/>
            <a:p>
              <a:pPr marL="10224" algn="ctr">
                <a:spcBef>
                  <a:spcPts val="26"/>
                </a:spcBef>
              </a:pPr>
              <a:r>
                <a:rPr lang="en-US" altLang="ja-JP" sz="800" spc="131" dirty="0">
                  <a:solidFill>
                    <a:srgbClr val="231F20"/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  <a:cs typeface="PMingLiU"/>
                </a:rPr>
                <a:t>2790822</a:t>
              </a:r>
              <a:endParaRPr sz="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  <a:cs typeface="PMingLiU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FCAD7C2E-17EB-8500-7774-C8E08E9C03D0}"/>
                </a:ext>
              </a:extLst>
            </p:cNvPr>
            <p:cNvSpPr txBox="1"/>
            <p:nvPr/>
          </p:nvSpPr>
          <p:spPr>
            <a:xfrm>
              <a:off x="622558" y="1566551"/>
              <a:ext cx="1362429" cy="12646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5669" tIns="0" rIns="15669" bIns="0" rtlCol="0" anchor="t" anchorCtr="0">
              <a:noAutofit/>
            </a:bodyPr>
            <a:lstStyle/>
            <a:p>
              <a:r>
                <a:rPr kumimoji="1" lang="ja-JP" altLang="en-US" sz="8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お肉専門店が作った</a:t>
              </a:r>
              <a:endParaRPr kumimoji="1" lang="en-US" altLang="ja-JP" sz="8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kumimoji="1" lang="ja-JP" altLang="en-US" sz="8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馬肉の肉味噌</a:t>
              </a:r>
              <a:r>
                <a:rPr kumimoji="1" lang="en-US" altLang="ja-JP" sz="8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130g</a:t>
              </a:r>
            </a:p>
          </p:txBody>
        </p:sp>
        <p:grpSp>
          <p:nvGrpSpPr>
            <p:cNvPr id="30" name="グループ化 29">
              <a:extLst>
                <a:ext uri="{FF2B5EF4-FFF2-40B4-BE49-F238E27FC236}">
                  <a16:creationId xmlns:a16="http://schemas.microsoft.com/office/drawing/2014/main" id="{EDF04B69-0BF0-A357-C4DB-00A4F5473E6F}"/>
                </a:ext>
              </a:extLst>
            </p:cNvPr>
            <p:cNvGrpSpPr/>
            <p:nvPr/>
          </p:nvGrpSpPr>
          <p:grpSpPr>
            <a:xfrm>
              <a:off x="495865" y="1636549"/>
              <a:ext cx="2396017" cy="1405732"/>
              <a:chOff x="129432" y="6833299"/>
              <a:chExt cx="2396017" cy="1405732"/>
            </a:xfrm>
          </p:grpSpPr>
          <p:grpSp>
            <p:nvGrpSpPr>
              <p:cNvPr id="32" name="グループ化 31">
                <a:extLst>
                  <a:ext uri="{FF2B5EF4-FFF2-40B4-BE49-F238E27FC236}">
                    <a16:creationId xmlns:a16="http://schemas.microsoft.com/office/drawing/2014/main" id="{066AF68C-B708-FDEA-25DB-18EA892BA16E}"/>
                  </a:ext>
                </a:extLst>
              </p:cNvPr>
              <p:cNvGrpSpPr/>
              <p:nvPr/>
            </p:nvGrpSpPr>
            <p:grpSpPr>
              <a:xfrm>
                <a:off x="129432" y="8000527"/>
                <a:ext cx="1600108" cy="238504"/>
                <a:chOff x="5826199" y="16134770"/>
                <a:chExt cx="2041832" cy="279461"/>
              </a:xfrm>
            </p:grpSpPr>
            <p:grpSp>
              <p:nvGrpSpPr>
                <p:cNvPr id="44" name="グループ化 43">
                  <a:extLst>
                    <a:ext uri="{FF2B5EF4-FFF2-40B4-BE49-F238E27FC236}">
                      <a16:creationId xmlns:a16="http://schemas.microsoft.com/office/drawing/2014/main" id="{591893E0-E583-B928-E323-1C74C4E85A13}"/>
                    </a:ext>
                  </a:extLst>
                </p:cNvPr>
                <p:cNvGrpSpPr/>
                <p:nvPr/>
              </p:nvGrpSpPr>
              <p:grpSpPr>
                <a:xfrm>
                  <a:off x="6987007" y="16134770"/>
                  <a:ext cx="881024" cy="279461"/>
                  <a:chOff x="-3824810" y="5994934"/>
                  <a:chExt cx="853911" cy="78185"/>
                </a:xfrm>
              </p:grpSpPr>
              <p:sp>
                <p:nvSpPr>
                  <p:cNvPr id="48" name="Rectangle 18">
                    <a:extLst>
                      <a:ext uri="{FF2B5EF4-FFF2-40B4-BE49-F238E27FC236}">
                        <a16:creationId xmlns:a16="http://schemas.microsoft.com/office/drawing/2014/main" id="{275E4E78-DF7D-B04D-93AE-52B25A5B3B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-3823043" y="5994934"/>
                    <a:ext cx="833280" cy="69707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 cap="flat">
                    <a:solidFill>
                      <a:srgbClr val="0099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39800" tIns="19900" rIns="39800" bIns="1990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2400"/>
                  </a:p>
                </p:txBody>
              </p:sp>
              <p:sp>
                <p:nvSpPr>
                  <p:cNvPr id="49" name="テキスト ボックス 48">
                    <a:extLst>
                      <a:ext uri="{FF2B5EF4-FFF2-40B4-BE49-F238E27FC236}">
                        <a16:creationId xmlns:a16="http://schemas.microsoft.com/office/drawing/2014/main" id="{1951E6BA-BC09-FDD2-B736-BDE1FEC9A857}"/>
                      </a:ext>
                    </a:extLst>
                  </p:cNvPr>
                  <p:cNvSpPr txBox="1"/>
                  <p:nvPr/>
                </p:nvSpPr>
                <p:spPr>
                  <a:xfrm>
                    <a:off x="-3824810" y="6011049"/>
                    <a:ext cx="853911" cy="6207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15669" tIns="0" rIns="15669" bIns="0" rtlCol="0" anchor="t" anchorCtr="0">
                    <a:noAutofit/>
                  </a:bodyPr>
                  <a:lstStyle/>
                  <a:p>
                    <a:pPr algn="ctr"/>
                    <a:r>
                      <a:rPr kumimoji="1" lang="ja-JP" altLang="en-US" sz="700" dirty="0">
                        <a:solidFill>
                          <a:srgbClr val="0099FF"/>
                        </a:solidFill>
                        <a:latin typeface="ＭＳ ゴシック" pitchFamily="49" charset="-128"/>
                        <a:ea typeface="ＭＳ ゴシック" pitchFamily="49" charset="-128"/>
                      </a:rPr>
                      <a:t>出荷まで約</a:t>
                    </a:r>
                    <a:r>
                      <a:rPr kumimoji="1" lang="en-US" altLang="ja-JP" sz="700" dirty="0">
                        <a:solidFill>
                          <a:srgbClr val="0099FF"/>
                        </a:solidFill>
                        <a:latin typeface="ＭＳ ゴシック" pitchFamily="49" charset="-128"/>
                        <a:ea typeface="ＭＳ ゴシック" pitchFamily="49" charset="-128"/>
                      </a:rPr>
                      <a:t>5</a:t>
                    </a:r>
                    <a:r>
                      <a:rPr kumimoji="1" lang="ja-JP" altLang="en-US" sz="700" dirty="0">
                        <a:solidFill>
                          <a:srgbClr val="0099FF"/>
                        </a:solidFill>
                        <a:latin typeface="ＭＳ ゴシック" pitchFamily="49" charset="-128"/>
                        <a:ea typeface="ＭＳ ゴシック" pitchFamily="49" charset="-128"/>
                      </a:rPr>
                      <a:t>日</a:t>
                    </a:r>
                    <a:endParaRPr kumimoji="1" lang="en-US" altLang="ja-JP" sz="700" dirty="0">
                      <a:solidFill>
                        <a:srgbClr val="0099FF"/>
                      </a:solidFill>
                      <a:latin typeface="ＭＳ ゴシック" pitchFamily="49" charset="-128"/>
                      <a:ea typeface="ＭＳ ゴシック" pitchFamily="49" charset="-128"/>
                    </a:endParaRPr>
                  </a:p>
                </p:txBody>
              </p:sp>
            </p:grpSp>
            <p:grpSp>
              <p:nvGrpSpPr>
                <p:cNvPr id="45" name="グループ化 44">
                  <a:extLst>
                    <a:ext uri="{FF2B5EF4-FFF2-40B4-BE49-F238E27FC236}">
                      <a16:creationId xmlns:a16="http://schemas.microsoft.com/office/drawing/2014/main" id="{9D951075-C8D2-B22E-95F4-1381F25C3793}"/>
                    </a:ext>
                  </a:extLst>
                </p:cNvPr>
                <p:cNvGrpSpPr/>
                <p:nvPr/>
              </p:nvGrpSpPr>
              <p:grpSpPr>
                <a:xfrm>
                  <a:off x="5826199" y="16135275"/>
                  <a:ext cx="1312553" cy="278698"/>
                  <a:chOff x="-1477777" y="5475176"/>
                  <a:chExt cx="655302" cy="57431"/>
                </a:xfrm>
              </p:grpSpPr>
              <p:sp>
                <p:nvSpPr>
                  <p:cNvPr id="46" name="Rectangle 18">
                    <a:extLst>
                      <a:ext uri="{FF2B5EF4-FFF2-40B4-BE49-F238E27FC236}">
                        <a16:creationId xmlns:a16="http://schemas.microsoft.com/office/drawing/2014/main" id="{B4F6B41A-2C08-E45E-B5B7-A98CD62AB6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-1394686" y="5475176"/>
                    <a:ext cx="494503" cy="51344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 cap="flat">
                    <a:solidFill>
                      <a:srgbClr val="FF33CC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39800" tIns="19900" rIns="39800" bIns="1990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2400"/>
                  </a:p>
                </p:txBody>
              </p:sp>
              <p:sp>
                <p:nvSpPr>
                  <p:cNvPr id="47" name="テキスト ボックス 46">
                    <a:extLst>
                      <a:ext uri="{FF2B5EF4-FFF2-40B4-BE49-F238E27FC236}">
                        <a16:creationId xmlns:a16="http://schemas.microsoft.com/office/drawing/2014/main" id="{7102BFE9-666E-F381-84B2-A17C807B2C55}"/>
                      </a:ext>
                    </a:extLst>
                  </p:cNvPr>
                  <p:cNvSpPr txBox="1"/>
                  <p:nvPr/>
                </p:nvSpPr>
                <p:spPr>
                  <a:xfrm>
                    <a:off x="-1477777" y="5486888"/>
                    <a:ext cx="655302" cy="4571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15669" tIns="0" rIns="15669" bIns="0" rtlCol="0" anchor="t" anchorCtr="0">
                    <a:noAutofit/>
                  </a:bodyPr>
                  <a:lstStyle/>
                  <a:p>
                    <a:pPr algn="ctr"/>
                    <a:r>
                      <a:rPr kumimoji="1" lang="ja-JP" altLang="en-US" sz="700" dirty="0">
                        <a:solidFill>
                          <a:srgbClr val="FF33CC"/>
                        </a:solidFill>
                        <a:latin typeface="ＭＳ ゴシック" pitchFamily="49" charset="-128"/>
                        <a:ea typeface="ＭＳ ゴシック" pitchFamily="49" charset="-128"/>
                      </a:rPr>
                      <a:t>カートン割れ不可</a:t>
                    </a:r>
                    <a:endParaRPr kumimoji="1" lang="en-US" altLang="ja-JP" sz="700" dirty="0">
                      <a:solidFill>
                        <a:srgbClr val="FF33CC"/>
                      </a:solidFill>
                      <a:latin typeface="ＭＳ ゴシック" pitchFamily="49" charset="-128"/>
                      <a:ea typeface="ＭＳ ゴシック" pitchFamily="49" charset="-128"/>
                    </a:endParaRPr>
                  </a:p>
                </p:txBody>
              </p:sp>
            </p:grpSp>
          </p:grpSp>
          <p:grpSp>
            <p:nvGrpSpPr>
              <p:cNvPr id="33" name="グループ化 32">
                <a:extLst>
                  <a:ext uri="{FF2B5EF4-FFF2-40B4-BE49-F238E27FC236}">
                    <a16:creationId xmlns:a16="http://schemas.microsoft.com/office/drawing/2014/main" id="{243D0A0F-0C52-084C-9048-E7A0052B1044}"/>
                  </a:ext>
                </a:extLst>
              </p:cNvPr>
              <p:cNvGrpSpPr/>
              <p:nvPr/>
            </p:nvGrpSpPr>
            <p:grpSpPr>
              <a:xfrm>
                <a:off x="268921" y="6833299"/>
                <a:ext cx="2256528" cy="1139579"/>
                <a:chOff x="280400" y="6662202"/>
                <a:chExt cx="2256528" cy="1139579"/>
              </a:xfrm>
            </p:grpSpPr>
            <p:sp>
              <p:nvSpPr>
                <p:cNvPr id="34" name="テキスト ボックス 33">
                  <a:extLst>
                    <a:ext uri="{FF2B5EF4-FFF2-40B4-BE49-F238E27FC236}">
                      <a16:creationId xmlns:a16="http://schemas.microsoft.com/office/drawing/2014/main" id="{822DC378-585E-BF9D-4233-78241BADBBDF}"/>
                    </a:ext>
                  </a:extLst>
                </p:cNvPr>
                <p:cNvSpPr txBox="1"/>
                <p:nvPr/>
              </p:nvSpPr>
              <p:spPr>
                <a:xfrm>
                  <a:off x="280400" y="7431387"/>
                  <a:ext cx="1973839" cy="37039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15669" tIns="0" rIns="15669" bIns="0" rtlCol="0" anchor="t" anchorCtr="0">
                  <a:noAutofit/>
                </a:bodyPr>
                <a:lstStyle/>
                <a:p>
                  <a:r>
                    <a:rPr kumimoji="1" lang="ja-JP" altLang="en-US" sz="800" dirty="0">
                      <a:latin typeface="+mn-ea"/>
                    </a:rPr>
                    <a:t>パッケージサイズ：</a:t>
                  </a:r>
                  <a:r>
                    <a:rPr kumimoji="1" lang="en-US" altLang="ja-JP" sz="800" dirty="0">
                      <a:latin typeface="+mn-ea"/>
                    </a:rPr>
                    <a:t>5.5</a:t>
                  </a:r>
                  <a:r>
                    <a:rPr lang="en-US" altLang="ja-JP" sz="800" dirty="0">
                      <a:latin typeface="+mn-ea"/>
                    </a:rPr>
                    <a:t>×5.5×8cm</a:t>
                  </a:r>
                </a:p>
                <a:p>
                  <a:r>
                    <a:rPr kumimoji="1" lang="ja-JP" altLang="en-US" sz="800" dirty="0">
                      <a:latin typeface="游ゴシック Medium" panose="020B0500000000000000" pitchFamily="50" charset="-128"/>
                      <a:ea typeface="游ゴシック Medium" panose="020B0500000000000000" pitchFamily="50" charset="-128"/>
                    </a:rPr>
                    <a:t>荷姿：瓶入り</a:t>
                  </a:r>
                  <a:endParaRPr kumimoji="1" lang="en-US" altLang="ja-JP" sz="800" dirty="0">
                    <a:latin typeface="游ゴシック Medium" panose="020B0500000000000000" pitchFamily="50" charset="-128"/>
                    <a:ea typeface="游ゴシック Medium" panose="020B0500000000000000" pitchFamily="50" charset="-128"/>
                  </a:endParaRPr>
                </a:p>
                <a:p>
                  <a:r>
                    <a:rPr kumimoji="1" lang="ja-JP" altLang="en-US" sz="800" dirty="0">
                      <a:latin typeface="+mn-ea"/>
                    </a:rPr>
                    <a:t>賞味期間：</a:t>
                  </a:r>
                  <a:r>
                    <a:rPr kumimoji="1" lang="en-US" altLang="ja-JP" sz="800" dirty="0">
                      <a:latin typeface="+mn-ea"/>
                    </a:rPr>
                    <a:t>360</a:t>
                  </a:r>
                  <a:r>
                    <a:rPr kumimoji="1" lang="ja-JP" altLang="en-US" sz="800" dirty="0">
                      <a:latin typeface="+mn-ea"/>
                    </a:rPr>
                    <a:t>日（残日数</a:t>
                  </a:r>
                  <a:r>
                    <a:rPr kumimoji="1" lang="en-US" altLang="ja-JP" sz="800" dirty="0">
                      <a:latin typeface="+mn-ea"/>
                    </a:rPr>
                    <a:t>30</a:t>
                  </a:r>
                  <a:r>
                    <a:rPr kumimoji="1" lang="ja-JP" altLang="en-US" sz="800" dirty="0">
                      <a:latin typeface="+mn-ea"/>
                    </a:rPr>
                    <a:t>日以上）</a:t>
                  </a:r>
                  <a:endParaRPr kumimoji="1" lang="en-US" altLang="ja-JP" sz="800" dirty="0">
                    <a:latin typeface="+mn-ea"/>
                  </a:endParaRPr>
                </a:p>
              </p:txBody>
            </p:sp>
            <p:grpSp>
              <p:nvGrpSpPr>
                <p:cNvPr id="35" name="グループ化 34">
                  <a:extLst>
                    <a:ext uri="{FF2B5EF4-FFF2-40B4-BE49-F238E27FC236}">
                      <a16:creationId xmlns:a16="http://schemas.microsoft.com/office/drawing/2014/main" id="{605CAFF6-A545-64E8-8CE7-BD84729933D8}"/>
                    </a:ext>
                  </a:extLst>
                </p:cNvPr>
                <p:cNvGrpSpPr/>
                <p:nvPr/>
              </p:nvGrpSpPr>
              <p:grpSpPr>
                <a:xfrm>
                  <a:off x="288020" y="6662202"/>
                  <a:ext cx="2248908" cy="741638"/>
                  <a:chOff x="417570" y="7542927"/>
                  <a:chExt cx="2248908" cy="741638"/>
                </a:xfrm>
              </p:grpSpPr>
              <p:sp>
                <p:nvSpPr>
                  <p:cNvPr id="36" name="テキスト ボックス 35">
                    <a:extLst>
                      <a:ext uri="{FF2B5EF4-FFF2-40B4-BE49-F238E27FC236}">
                        <a16:creationId xmlns:a16="http://schemas.microsoft.com/office/drawing/2014/main" id="{1EF45D01-9B03-55B4-09C3-92839CB1D2FB}"/>
                      </a:ext>
                    </a:extLst>
                  </p:cNvPr>
                  <p:cNvSpPr txBox="1"/>
                  <p:nvPr/>
                </p:nvSpPr>
                <p:spPr>
                  <a:xfrm>
                    <a:off x="2309151" y="7718132"/>
                    <a:ext cx="292388" cy="450838"/>
                  </a:xfrm>
                  <a:prstGeom prst="rect">
                    <a:avLst/>
                  </a:prstGeom>
                  <a:noFill/>
                </p:spPr>
                <p:txBody>
                  <a:bodyPr vert="eaVert" wrap="square" rtlCol="0">
                    <a:spAutoFit/>
                  </a:bodyPr>
                  <a:lstStyle/>
                  <a:p>
                    <a:pPr defTabSz="397947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kumimoji="1" lang="ja-JP" altLang="en-US" sz="700" b="1" dirty="0">
                        <a:solidFill>
                          <a:srgbClr val="FF3399"/>
                        </a:solidFill>
                        <a:latin typeface="ＭＳ ゴシック" pitchFamily="49" charset="-128"/>
                        <a:ea typeface="ＭＳ ゴシック" pitchFamily="49" charset="-128"/>
                      </a:rPr>
                      <a:t>（税別）</a:t>
                    </a:r>
                  </a:p>
                </p:txBody>
              </p:sp>
              <p:sp>
                <p:nvSpPr>
                  <p:cNvPr id="37" name="object 253">
                    <a:extLst>
                      <a:ext uri="{FF2B5EF4-FFF2-40B4-BE49-F238E27FC236}">
                        <a16:creationId xmlns:a16="http://schemas.microsoft.com/office/drawing/2014/main" id="{AB997E07-38B1-6A73-6F54-FBB4BDC1CA60}"/>
                      </a:ext>
                    </a:extLst>
                  </p:cNvPr>
                  <p:cNvSpPr txBox="1"/>
                  <p:nvPr/>
                </p:nvSpPr>
                <p:spPr>
                  <a:xfrm>
                    <a:off x="417570" y="8222407"/>
                    <a:ext cx="1952987" cy="62158"/>
                  </a:xfrm>
                  <a:prstGeom prst="rect">
                    <a:avLst/>
                  </a:prstGeom>
                </p:spPr>
                <p:txBody>
                  <a:bodyPr vert="horz" wrap="square" lIns="0" tIns="5804" rIns="0" bIns="0" rtlCol="0">
                    <a:spAutoFit/>
                  </a:bodyPr>
                  <a:lstStyle/>
                  <a:p>
                    <a:pPr marL="5528">
                      <a:lnSpc>
                        <a:spcPts val="275"/>
                      </a:lnSpc>
                      <a:spcBef>
                        <a:spcPts val="46"/>
                      </a:spcBef>
                    </a:pPr>
                    <a:r>
                      <a:rPr sz="800" b="1" spc="16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申</a:t>
                    </a:r>
                    <a:r>
                      <a:rPr sz="800" b="1" spc="-2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 </a:t>
                    </a:r>
                    <a:r>
                      <a:rPr sz="800" b="1" spc="16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込</a:t>
                    </a:r>
                    <a:r>
                      <a:rPr sz="800" b="1" spc="-2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 </a:t>
                    </a:r>
                    <a:r>
                      <a:rPr sz="800" b="1" spc="16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単</a:t>
                    </a:r>
                    <a:r>
                      <a:rPr sz="800" b="1" spc="-2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 </a:t>
                    </a:r>
                    <a:r>
                      <a:rPr sz="800" b="1" spc="2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位</a:t>
                    </a:r>
                    <a:r>
                      <a:rPr lang="ja-JP" altLang="en-US" sz="800" b="1" spc="22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　</a:t>
                    </a:r>
                    <a:r>
                      <a:rPr lang="en-US" altLang="ja-JP" sz="800" b="1" spc="22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20</a:t>
                    </a:r>
                    <a:r>
                      <a:rPr lang="ja-JP" altLang="en-US" sz="800" b="1" spc="22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個（</a:t>
                    </a:r>
                    <a:r>
                      <a:rPr lang="en-US" altLang="ja-JP" sz="800" b="1" spc="22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20×1</a:t>
                    </a:r>
                    <a:r>
                      <a:rPr lang="ja-JP" altLang="en-US" sz="800" b="1" spc="22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カートン）</a:t>
                    </a:r>
                    <a:endParaRPr sz="800" dirty="0">
                      <a:latin typeface="Microsoft JhengHei"/>
                      <a:cs typeface="Microsoft JhengHei"/>
                    </a:endParaRPr>
                  </a:p>
                </p:txBody>
              </p:sp>
              <p:sp>
                <p:nvSpPr>
                  <p:cNvPr id="38" name="object 260">
                    <a:extLst>
                      <a:ext uri="{FF2B5EF4-FFF2-40B4-BE49-F238E27FC236}">
                        <a16:creationId xmlns:a16="http://schemas.microsoft.com/office/drawing/2014/main" id="{16354C57-FB13-BBC4-2729-275D17DEE615}"/>
                      </a:ext>
                    </a:extLst>
                  </p:cNvPr>
                  <p:cNvSpPr txBox="1"/>
                  <p:nvPr/>
                </p:nvSpPr>
                <p:spPr>
                  <a:xfrm>
                    <a:off x="1715886" y="7817371"/>
                    <a:ext cx="852315" cy="252361"/>
                  </a:xfrm>
                  <a:prstGeom prst="rect">
                    <a:avLst/>
                  </a:prstGeom>
                </p:spPr>
                <p:txBody>
                  <a:bodyPr vert="horz" wrap="square" lIns="0" tIns="6080" rIns="0" bIns="0" rtlCol="0">
                    <a:spAutoFit/>
                  </a:bodyPr>
                  <a:lstStyle/>
                  <a:p>
                    <a:pPr marL="5528" algn="ctr">
                      <a:spcBef>
                        <a:spcPts val="48"/>
                      </a:spcBef>
                      <a:tabLst>
                        <a:tab pos="398225" algn="l"/>
                      </a:tabLst>
                    </a:pPr>
                    <a:r>
                      <a:rPr sz="1600" b="1" spc="4" dirty="0">
                        <a:solidFill>
                          <a:srgbClr val="EC008C"/>
                        </a:solidFill>
                        <a:uFill>
                          <a:solidFill>
                            <a:srgbClr val="231F20"/>
                          </a:solidFill>
                        </a:uFill>
                        <a:latin typeface="Century Gothic"/>
                        <a:cs typeface="Century Gothic"/>
                      </a:rPr>
                      <a:t>¥</a:t>
                    </a:r>
                    <a:r>
                      <a:rPr lang="en-US" altLang="ja-JP" sz="1600" b="1" spc="4" dirty="0">
                        <a:solidFill>
                          <a:srgbClr val="EC008C"/>
                        </a:solidFill>
                        <a:uFill>
                          <a:solidFill>
                            <a:srgbClr val="231F20"/>
                          </a:solidFill>
                        </a:uFill>
                        <a:latin typeface="Century Gothic"/>
                        <a:cs typeface="Century Gothic"/>
                      </a:rPr>
                      <a:t>659</a:t>
                    </a:r>
                    <a:endParaRPr sz="2800" dirty="0">
                      <a:latin typeface="Century Gothic"/>
                      <a:cs typeface="Century Gothic"/>
                    </a:endParaRPr>
                  </a:p>
                </p:txBody>
              </p:sp>
              <p:sp>
                <p:nvSpPr>
                  <p:cNvPr id="39" name="object 260">
                    <a:extLst>
                      <a:ext uri="{FF2B5EF4-FFF2-40B4-BE49-F238E27FC236}">
                        <a16:creationId xmlns:a16="http://schemas.microsoft.com/office/drawing/2014/main" id="{2F4A4C3B-D153-DF26-5BB4-68B940E08047}"/>
                      </a:ext>
                    </a:extLst>
                  </p:cNvPr>
                  <p:cNvSpPr txBox="1"/>
                  <p:nvPr/>
                </p:nvSpPr>
                <p:spPr>
                  <a:xfrm>
                    <a:off x="431466" y="7933080"/>
                    <a:ext cx="281367" cy="120401"/>
                  </a:xfrm>
                  <a:prstGeom prst="rect">
                    <a:avLst/>
                  </a:prstGeom>
                </p:spPr>
                <p:txBody>
                  <a:bodyPr vert="horz" wrap="square" lIns="0" tIns="6080" rIns="0" bIns="0" rtlCol="0">
                    <a:spAutoFit/>
                  </a:bodyPr>
                  <a:lstStyle/>
                  <a:p>
                    <a:pPr marL="5528">
                      <a:spcBef>
                        <a:spcPts val="48"/>
                      </a:spcBef>
                      <a:tabLst>
                        <a:tab pos="398225" algn="l"/>
                      </a:tabLst>
                    </a:pPr>
                    <a:r>
                      <a:rPr lang="en-US" sz="740" spc="24" dirty="0">
                        <a:solidFill>
                          <a:srgbClr val="231F20"/>
                        </a:solidFill>
                        <a:uFill>
                          <a:solidFill>
                            <a:srgbClr val="231F20"/>
                          </a:solidFill>
                        </a:uFill>
                        <a:latin typeface="Yu Gothic UI Semibold" panose="020B0700000000000000" pitchFamily="50" charset="-128"/>
                        <a:ea typeface="Yu Gothic UI Semibold" panose="020B0700000000000000" pitchFamily="50" charset="-128"/>
                        <a:cs typeface="Century Gothic"/>
                      </a:rPr>
                      <a:t>M</a:t>
                    </a:r>
                    <a:r>
                      <a:rPr lang="en-US" altLang="ja-JP" sz="740" spc="24" dirty="0">
                        <a:solidFill>
                          <a:srgbClr val="231F20"/>
                        </a:solidFill>
                        <a:uFill>
                          <a:solidFill>
                            <a:srgbClr val="231F20"/>
                          </a:solidFill>
                        </a:uFill>
                        <a:latin typeface="Yu Gothic UI Semibold" panose="020B0700000000000000" pitchFamily="50" charset="-128"/>
                        <a:ea typeface="Yu Gothic UI Semibold" panose="020B0700000000000000" pitchFamily="50" charset="-128"/>
                        <a:cs typeface="Century Gothic"/>
                      </a:rPr>
                      <a:t>MQ</a:t>
                    </a:r>
                    <a:endParaRPr lang="en-US" sz="740" spc="24" dirty="0">
                      <a:solidFill>
                        <a:srgbClr val="231F20"/>
                      </a:solidFill>
                      <a:uFill>
                        <a:solidFill>
                          <a:srgbClr val="231F20"/>
                        </a:solidFill>
                      </a:uFill>
                      <a:latin typeface="Yu Gothic UI Semibold" panose="020B0700000000000000" pitchFamily="50" charset="-128"/>
                      <a:ea typeface="Yu Gothic UI Semibold" panose="020B0700000000000000" pitchFamily="50" charset="-128"/>
                      <a:cs typeface="Century Gothic"/>
                    </a:endParaRPr>
                  </a:p>
                </p:txBody>
              </p:sp>
              <p:grpSp>
                <p:nvGrpSpPr>
                  <p:cNvPr id="40" name="グループ化 39">
                    <a:extLst>
                      <a:ext uri="{FF2B5EF4-FFF2-40B4-BE49-F238E27FC236}">
                        <a16:creationId xmlns:a16="http://schemas.microsoft.com/office/drawing/2014/main" id="{76384B63-2391-4FB0-A592-9E95A80F77E7}"/>
                      </a:ext>
                    </a:extLst>
                  </p:cNvPr>
                  <p:cNvGrpSpPr/>
                  <p:nvPr/>
                </p:nvGrpSpPr>
                <p:grpSpPr>
                  <a:xfrm>
                    <a:off x="1879972" y="7542927"/>
                    <a:ext cx="786506" cy="180011"/>
                    <a:chOff x="48631" y="4403895"/>
                    <a:chExt cx="1806950" cy="413558"/>
                  </a:xfrm>
                </p:grpSpPr>
                <p:sp>
                  <p:nvSpPr>
                    <p:cNvPr id="42" name="角丸四角形 287">
                      <a:extLst>
                        <a:ext uri="{FF2B5EF4-FFF2-40B4-BE49-F238E27FC236}">
                          <a16:creationId xmlns:a16="http://schemas.microsoft.com/office/drawing/2014/main" id="{5B8C7AFA-E3E2-13EE-7209-31FC5D8A404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4056" y="4403895"/>
                      <a:ext cx="1391651" cy="413558"/>
                    </a:xfrm>
                    <a:prstGeom prst="roundRect">
                      <a:avLst/>
                    </a:prstGeom>
                    <a:solidFill>
                      <a:schemeClr val="bg1"/>
                    </a:solidFill>
                    <a:ln w="3175"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sp>
                  <p:nvSpPr>
                    <p:cNvPr id="43" name="角丸四角形 295">
                      <a:extLst>
                        <a:ext uri="{FF2B5EF4-FFF2-40B4-BE49-F238E27FC236}">
                          <a16:creationId xmlns:a16="http://schemas.microsoft.com/office/drawing/2014/main" id="{0644C5A0-4AD0-EB1E-753A-56B0D07FE64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631" y="4493574"/>
                      <a:ext cx="1806950" cy="310460"/>
                    </a:xfrm>
                    <a:prstGeom prst="roundRect">
                      <a:avLst>
                        <a:gd name="adj" fmla="val 50000"/>
                      </a:avLst>
                    </a:prstGeom>
                    <a:noFill/>
                    <a:ln w="635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kumimoji="1" lang="ja-JP" altLang="en-US" sz="700" spc="-26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軽減税率</a:t>
                      </a:r>
                      <a:r>
                        <a:rPr kumimoji="1" lang="en-US" altLang="ja-JP" sz="700" spc="-26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8</a:t>
                      </a:r>
                      <a:r>
                        <a:rPr kumimoji="1" lang="ja-JP" altLang="en-US" sz="700" spc="-26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％</a:t>
                      </a:r>
                    </a:p>
                  </p:txBody>
                </p:sp>
              </p:grpSp>
              <p:sp>
                <p:nvSpPr>
                  <p:cNvPr id="41" name="object 259">
                    <a:extLst>
                      <a:ext uri="{FF2B5EF4-FFF2-40B4-BE49-F238E27FC236}">
                        <a16:creationId xmlns:a16="http://schemas.microsoft.com/office/drawing/2014/main" id="{500352A3-13BE-DF25-ADE3-D2216878AAF1}"/>
                      </a:ext>
                    </a:extLst>
                  </p:cNvPr>
                  <p:cNvSpPr/>
                  <p:nvPr/>
                </p:nvSpPr>
                <p:spPr>
                  <a:xfrm>
                    <a:off x="417570" y="7754529"/>
                    <a:ext cx="2195841" cy="1521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50009">
                        <a:moveTo>
                          <a:pt x="0" y="0"/>
                        </a:moveTo>
                        <a:lnTo>
                          <a:pt x="1349997" y="0"/>
                        </a:lnTo>
                      </a:path>
                    </a:pathLst>
                  </a:custGeom>
                  <a:ln w="3810">
                    <a:solidFill>
                      <a:srgbClr val="231F20"/>
                    </a:solidFill>
                  </a:ln>
                </p:spPr>
                <p:txBody>
                  <a:bodyPr wrap="square" lIns="0" tIns="0" rIns="0" bIns="0" rtlCol="0"/>
                  <a:lstStyle/>
                  <a:p>
                    <a:endParaRPr sz="1519" dirty="0"/>
                  </a:p>
                </p:txBody>
              </p:sp>
            </p:grpSp>
          </p:grpSp>
        </p:grpSp>
        <p:sp>
          <p:nvSpPr>
            <p:cNvPr id="31" name="object 259">
              <a:extLst>
                <a:ext uri="{FF2B5EF4-FFF2-40B4-BE49-F238E27FC236}">
                  <a16:creationId xmlns:a16="http://schemas.microsoft.com/office/drawing/2014/main" id="{5039C15D-14A6-42B4-7069-72989773DDAF}"/>
                </a:ext>
              </a:extLst>
            </p:cNvPr>
            <p:cNvSpPr/>
            <p:nvPr/>
          </p:nvSpPr>
          <p:spPr>
            <a:xfrm>
              <a:off x="626301" y="2191511"/>
              <a:ext cx="2212515" cy="159130"/>
            </a:xfrm>
            <a:custGeom>
              <a:avLst/>
              <a:gdLst/>
              <a:ahLst/>
              <a:cxnLst/>
              <a:rect l="l" t="t" r="r" b="b"/>
              <a:pathLst>
                <a:path w="1350009">
                  <a:moveTo>
                    <a:pt x="0" y="0"/>
                  </a:moveTo>
                  <a:lnTo>
                    <a:pt x="1349997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 sz="1519"/>
            </a:p>
          </p:txBody>
        </p:sp>
      </p:grp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EC280AAD-3ABA-26E6-9EA9-A2557792B6C4}"/>
              </a:ext>
            </a:extLst>
          </p:cNvPr>
          <p:cNvGrpSpPr/>
          <p:nvPr/>
        </p:nvGrpSpPr>
        <p:grpSpPr>
          <a:xfrm>
            <a:off x="9962656" y="7438665"/>
            <a:ext cx="2396012" cy="1483602"/>
            <a:chOff x="495870" y="1558679"/>
            <a:chExt cx="2396012" cy="1483602"/>
          </a:xfrm>
        </p:grpSpPr>
        <p:sp>
          <p:nvSpPr>
            <p:cNvPr id="54" name="object 261">
              <a:extLst>
                <a:ext uri="{FF2B5EF4-FFF2-40B4-BE49-F238E27FC236}">
                  <a16:creationId xmlns:a16="http://schemas.microsoft.com/office/drawing/2014/main" id="{F34BC533-F18F-6BBD-D9A0-C9EBA12319EA}"/>
                </a:ext>
              </a:extLst>
            </p:cNvPr>
            <p:cNvSpPr txBox="1"/>
            <p:nvPr/>
          </p:nvSpPr>
          <p:spPr>
            <a:xfrm>
              <a:off x="638802" y="1846977"/>
              <a:ext cx="664971" cy="126460"/>
            </a:xfrm>
            <a:prstGeom prst="rect">
              <a:avLst/>
            </a:prstGeom>
            <a:solidFill>
              <a:schemeClr val="bg1"/>
            </a:solidFill>
            <a:ln w="3809">
              <a:solidFill>
                <a:srgbClr val="231F20"/>
              </a:solidFill>
            </a:ln>
          </p:spPr>
          <p:txBody>
            <a:bodyPr vert="horz" wrap="square" lIns="0" tIns="3317" rIns="0" bIns="0" rtlCol="0">
              <a:spAutoFit/>
            </a:bodyPr>
            <a:lstStyle/>
            <a:p>
              <a:pPr marL="10224" algn="ctr">
                <a:spcBef>
                  <a:spcPts val="26"/>
                </a:spcBef>
              </a:pPr>
              <a:r>
                <a:rPr lang="en-US" altLang="ja-JP" sz="800" spc="131" dirty="0">
                  <a:solidFill>
                    <a:srgbClr val="231F20"/>
                  </a:solidFill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  <a:cs typeface="PMingLiU"/>
                </a:rPr>
                <a:t>2790821</a:t>
              </a:r>
              <a:endParaRPr sz="8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  <a:cs typeface="PMingLiU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4BE866A6-2132-97CF-AE88-9782336D1E29}"/>
                </a:ext>
              </a:extLst>
            </p:cNvPr>
            <p:cNvSpPr txBox="1"/>
            <p:nvPr/>
          </p:nvSpPr>
          <p:spPr>
            <a:xfrm>
              <a:off x="603440" y="1558679"/>
              <a:ext cx="1686849" cy="1524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5669" tIns="0" rIns="15669" bIns="0" rtlCol="0" anchor="t" anchorCtr="0">
              <a:noAutofit/>
            </a:bodyPr>
            <a:lstStyle/>
            <a:p>
              <a:r>
                <a:rPr kumimoji="1" lang="ja-JP" altLang="en-US" sz="8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お肉専門店が作った</a:t>
              </a:r>
              <a:endParaRPr kumimoji="1" lang="en-US" altLang="ja-JP" sz="8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kumimoji="1" lang="ja-JP" altLang="en-US" sz="8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馬すじカレー</a:t>
              </a:r>
              <a:r>
                <a:rPr kumimoji="1" lang="en-US" altLang="ja-JP" sz="800" b="1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200g</a:t>
              </a:r>
            </a:p>
          </p:txBody>
        </p:sp>
        <p:grpSp>
          <p:nvGrpSpPr>
            <p:cNvPr id="56" name="グループ化 55">
              <a:extLst>
                <a:ext uri="{FF2B5EF4-FFF2-40B4-BE49-F238E27FC236}">
                  <a16:creationId xmlns:a16="http://schemas.microsoft.com/office/drawing/2014/main" id="{B5E8E31A-BE26-F2F4-4804-201AC1A76345}"/>
                </a:ext>
              </a:extLst>
            </p:cNvPr>
            <p:cNvGrpSpPr/>
            <p:nvPr/>
          </p:nvGrpSpPr>
          <p:grpSpPr>
            <a:xfrm>
              <a:off x="495870" y="1636549"/>
              <a:ext cx="2396012" cy="1405732"/>
              <a:chOff x="129437" y="6833299"/>
              <a:chExt cx="2396012" cy="1405732"/>
            </a:xfrm>
          </p:grpSpPr>
          <p:grpSp>
            <p:nvGrpSpPr>
              <p:cNvPr id="58" name="グループ化 57">
                <a:extLst>
                  <a:ext uri="{FF2B5EF4-FFF2-40B4-BE49-F238E27FC236}">
                    <a16:creationId xmlns:a16="http://schemas.microsoft.com/office/drawing/2014/main" id="{5146772B-509F-B678-1A46-E455E40CB6CD}"/>
                  </a:ext>
                </a:extLst>
              </p:cNvPr>
              <p:cNvGrpSpPr/>
              <p:nvPr/>
            </p:nvGrpSpPr>
            <p:grpSpPr>
              <a:xfrm>
                <a:off x="129437" y="8000527"/>
                <a:ext cx="1592491" cy="238504"/>
                <a:chOff x="5826199" y="16134770"/>
                <a:chExt cx="2032112" cy="279461"/>
              </a:xfrm>
            </p:grpSpPr>
            <p:grpSp>
              <p:nvGrpSpPr>
                <p:cNvPr id="89" name="グループ化 88">
                  <a:extLst>
                    <a:ext uri="{FF2B5EF4-FFF2-40B4-BE49-F238E27FC236}">
                      <a16:creationId xmlns:a16="http://schemas.microsoft.com/office/drawing/2014/main" id="{D24FC499-1D32-4D64-073D-A057655657B7}"/>
                    </a:ext>
                  </a:extLst>
                </p:cNvPr>
                <p:cNvGrpSpPr/>
                <p:nvPr/>
              </p:nvGrpSpPr>
              <p:grpSpPr>
                <a:xfrm>
                  <a:off x="6977287" y="16134770"/>
                  <a:ext cx="881024" cy="279461"/>
                  <a:chOff x="-3834227" y="5994934"/>
                  <a:chExt cx="853911" cy="78185"/>
                </a:xfrm>
              </p:grpSpPr>
              <p:sp>
                <p:nvSpPr>
                  <p:cNvPr id="93" name="Rectangle 18">
                    <a:extLst>
                      <a:ext uri="{FF2B5EF4-FFF2-40B4-BE49-F238E27FC236}">
                        <a16:creationId xmlns:a16="http://schemas.microsoft.com/office/drawing/2014/main" id="{AD98358C-151C-A0F3-1258-7BFB9F597F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-3832441" y="5994934"/>
                    <a:ext cx="833280" cy="69707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 cap="flat">
                    <a:solidFill>
                      <a:srgbClr val="0099FF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39800" tIns="19900" rIns="39800" bIns="1990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2400"/>
                  </a:p>
                </p:txBody>
              </p:sp>
              <p:sp>
                <p:nvSpPr>
                  <p:cNvPr id="94" name="テキスト ボックス 93">
                    <a:extLst>
                      <a:ext uri="{FF2B5EF4-FFF2-40B4-BE49-F238E27FC236}">
                        <a16:creationId xmlns:a16="http://schemas.microsoft.com/office/drawing/2014/main" id="{31C91168-02E1-005E-59A4-E7B7A269B1EA}"/>
                      </a:ext>
                    </a:extLst>
                  </p:cNvPr>
                  <p:cNvSpPr txBox="1"/>
                  <p:nvPr/>
                </p:nvSpPr>
                <p:spPr>
                  <a:xfrm>
                    <a:off x="-3834227" y="6011049"/>
                    <a:ext cx="853911" cy="6207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15669" tIns="0" rIns="15669" bIns="0" rtlCol="0" anchor="t" anchorCtr="0">
                    <a:noAutofit/>
                  </a:bodyPr>
                  <a:lstStyle/>
                  <a:p>
                    <a:pPr algn="ctr"/>
                    <a:r>
                      <a:rPr kumimoji="1" lang="ja-JP" altLang="en-US" sz="700" dirty="0">
                        <a:solidFill>
                          <a:srgbClr val="0099FF"/>
                        </a:solidFill>
                        <a:latin typeface="ＭＳ ゴシック" pitchFamily="49" charset="-128"/>
                        <a:ea typeface="ＭＳ ゴシック" pitchFamily="49" charset="-128"/>
                      </a:rPr>
                      <a:t>出荷まで約</a:t>
                    </a:r>
                    <a:r>
                      <a:rPr kumimoji="1" lang="en-US" altLang="ja-JP" sz="700" dirty="0">
                        <a:solidFill>
                          <a:srgbClr val="0099FF"/>
                        </a:solidFill>
                        <a:latin typeface="ＭＳ ゴシック" pitchFamily="49" charset="-128"/>
                        <a:ea typeface="ＭＳ ゴシック" pitchFamily="49" charset="-128"/>
                      </a:rPr>
                      <a:t>5</a:t>
                    </a:r>
                    <a:r>
                      <a:rPr kumimoji="1" lang="ja-JP" altLang="en-US" sz="700" dirty="0">
                        <a:solidFill>
                          <a:srgbClr val="0099FF"/>
                        </a:solidFill>
                        <a:latin typeface="ＭＳ ゴシック" pitchFamily="49" charset="-128"/>
                        <a:ea typeface="ＭＳ ゴシック" pitchFamily="49" charset="-128"/>
                      </a:rPr>
                      <a:t>日</a:t>
                    </a:r>
                    <a:endParaRPr kumimoji="1" lang="en-US" altLang="ja-JP" sz="700" dirty="0">
                      <a:solidFill>
                        <a:srgbClr val="0099FF"/>
                      </a:solidFill>
                      <a:latin typeface="ＭＳ ゴシック" pitchFamily="49" charset="-128"/>
                      <a:ea typeface="ＭＳ ゴシック" pitchFamily="49" charset="-128"/>
                    </a:endParaRPr>
                  </a:p>
                </p:txBody>
              </p:sp>
            </p:grpSp>
            <p:grpSp>
              <p:nvGrpSpPr>
                <p:cNvPr id="90" name="グループ化 89">
                  <a:extLst>
                    <a:ext uri="{FF2B5EF4-FFF2-40B4-BE49-F238E27FC236}">
                      <a16:creationId xmlns:a16="http://schemas.microsoft.com/office/drawing/2014/main" id="{10FD048F-B3AA-B610-59AB-D82046812773}"/>
                    </a:ext>
                  </a:extLst>
                </p:cNvPr>
                <p:cNvGrpSpPr/>
                <p:nvPr/>
              </p:nvGrpSpPr>
              <p:grpSpPr>
                <a:xfrm>
                  <a:off x="5826199" y="16135275"/>
                  <a:ext cx="1312553" cy="278698"/>
                  <a:chOff x="-1477777" y="5475176"/>
                  <a:chExt cx="655302" cy="57431"/>
                </a:xfrm>
              </p:grpSpPr>
              <p:sp>
                <p:nvSpPr>
                  <p:cNvPr id="91" name="Rectangle 18">
                    <a:extLst>
                      <a:ext uri="{FF2B5EF4-FFF2-40B4-BE49-F238E27FC236}">
                        <a16:creationId xmlns:a16="http://schemas.microsoft.com/office/drawing/2014/main" id="{DAB3881A-8228-D21A-9081-D929BF7343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-1394686" y="5475176"/>
                    <a:ext cx="494503" cy="51344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 cap="flat">
                    <a:solidFill>
                      <a:srgbClr val="FF33CC"/>
                    </a:solidFill>
                    <a:prstDash val="solid"/>
                    <a:miter lim="800000"/>
                    <a:headEnd/>
                    <a:tailEnd/>
                  </a:ln>
                </p:spPr>
                <p:txBody>
                  <a:bodyPr vert="horz" wrap="square" lIns="39800" tIns="19900" rIns="39800" bIns="1990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2400"/>
                  </a:p>
                </p:txBody>
              </p:sp>
              <p:sp>
                <p:nvSpPr>
                  <p:cNvPr id="92" name="テキスト ボックス 91">
                    <a:extLst>
                      <a:ext uri="{FF2B5EF4-FFF2-40B4-BE49-F238E27FC236}">
                        <a16:creationId xmlns:a16="http://schemas.microsoft.com/office/drawing/2014/main" id="{21E849D1-CC15-6662-5FA2-B64BAE6FA6EE}"/>
                      </a:ext>
                    </a:extLst>
                  </p:cNvPr>
                  <p:cNvSpPr txBox="1"/>
                  <p:nvPr/>
                </p:nvSpPr>
                <p:spPr>
                  <a:xfrm>
                    <a:off x="-1477777" y="5486888"/>
                    <a:ext cx="655302" cy="4571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15669" tIns="0" rIns="15669" bIns="0" rtlCol="0" anchor="t" anchorCtr="0">
                    <a:noAutofit/>
                  </a:bodyPr>
                  <a:lstStyle/>
                  <a:p>
                    <a:pPr algn="ctr"/>
                    <a:r>
                      <a:rPr kumimoji="1" lang="ja-JP" altLang="en-US" sz="700" dirty="0">
                        <a:solidFill>
                          <a:srgbClr val="FF33CC"/>
                        </a:solidFill>
                        <a:latin typeface="ＭＳ ゴシック" pitchFamily="49" charset="-128"/>
                        <a:ea typeface="ＭＳ ゴシック" pitchFamily="49" charset="-128"/>
                      </a:rPr>
                      <a:t>カートン割れ不可</a:t>
                    </a:r>
                    <a:endParaRPr kumimoji="1" lang="en-US" altLang="ja-JP" sz="700" dirty="0">
                      <a:solidFill>
                        <a:srgbClr val="FF33CC"/>
                      </a:solidFill>
                      <a:latin typeface="ＭＳ ゴシック" pitchFamily="49" charset="-128"/>
                      <a:ea typeface="ＭＳ ゴシック" pitchFamily="49" charset="-128"/>
                    </a:endParaRPr>
                  </a:p>
                </p:txBody>
              </p:sp>
            </p:grpSp>
          </p:grpSp>
          <p:grpSp>
            <p:nvGrpSpPr>
              <p:cNvPr id="59" name="グループ化 58">
                <a:extLst>
                  <a:ext uri="{FF2B5EF4-FFF2-40B4-BE49-F238E27FC236}">
                    <a16:creationId xmlns:a16="http://schemas.microsoft.com/office/drawing/2014/main" id="{E3FFB59B-970A-8CDE-CD19-836C5E85E8CE}"/>
                  </a:ext>
                </a:extLst>
              </p:cNvPr>
              <p:cNvGrpSpPr/>
              <p:nvPr/>
            </p:nvGrpSpPr>
            <p:grpSpPr>
              <a:xfrm>
                <a:off x="268921" y="6833299"/>
                <a:ext cx="2256528" cy="1139579"/>
                <a:chOff x="280400" y="6662202"/>
                <a:chExt cx="2256528" cy="1139579"/>
              </a:xfrm>
            </p:grpSpPr>
            <p:sp>
              <p:nvSpPr>
                <p:cNvPr id="60" name="テキスト ボックス 59">
                  <a:extLst>
                    <a:ext uri="{FF2B5EF4-FFF2-40B4-BE49-F238E27FC236}">
                      <a16:creationId xmlns:a16="http://schemas.microsoft.com/office/drawing/2014/main" id="{33A5EAAC-65F1-5026-F9A2-30050893526A}"/>
                    </a:ext>
                  </a:extLst>
                </p:cNvPr>
                <p:cNvSpPr txBox="1"/>
                <p:nvPr/>
              </p:nvSpPr>
              <p:spPr>
                <a:xfrm>
                  <a:off x="280400" y="7431387"/>
                  <a:ext cx="1973839" cy="37039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15669" tIns="0" rIns="15669" bIns="0" rtlCol="0" anchor="t" anchorCtr="0">
                  <a:noAutofit/>
                </a:bodyPr>
                <a:lstStyle/>
                <a:p>
                  <a:r>
                    <a:rPr kumimoji="1" lang="ja-JP" altLang="en-US" sz="800" dirty="0">
                      <a:latin typeface="+mn-ea"/>
                    </a:rPr>
                    <a:t>パッケージサイズ：</a:t>
                  </a:r>
                  <a:r>
                    <a:rPr kumimoji="1" lang="en-US" altLang="ja-JP" sz="800" dirty="0">
                      <a:latin typeface="+mn-ea"/>
                    </a:rPr>
                    <a:t>13</a:t>
                  </a:r>
                  <a:r>
                    <a:rPr lang="en-US" altLang="ja-JP" sz="800" dirty="0">
                      <a:latin typeface="+mn-ea"/>
                    </a:rPr>
                    <a:t>×3×17.5cm</a:t>
                  </a:r>
                </a:p>
                <a:p>
                  <a:r>
                    <a:rPr kumimoji="1" lang="ja-JP" altLang="en-US" sz="800" dirty="0">
                      <a:latin typeface="游ゴシック Medium" panose="020B0500000000000000" pitchFamily="50" charset="-128"/>
                      <a:ea typeface="游ゴシック Medium" panose="020B0500000000000000" pitchFamily="50" charset="-128"/>
                    </a:rPr>
                    <a:t>荷姿：化粧箱入り</a:t>
                  </a:r>
                  <a:endParaRPr kumimoji="1" lang="en-US" altLang="ja-JP" sz="800" dirty="0">
                    <a:latin typeface="游ゴシック Medium" panose="020B0500000000000000" pitchFamily="50" charset="-128"/>
                    <a:ea typeface="游ゴシック Medium" panose="020B0500000000000000" pitchFamily="50" charset="-128"/>
                  </a:endParaRPr>
                </a:p>
                <a:p>
                  <a:r>
                    <a:rPr kumimoji="1" lang="ja-JP" altLang="en-US" sz="800" dirty="0">
                      <a:latin typeface="+mn-ea"/>
                    </a:rPr>
                    <a:t>賞味期間：</a:t>
                  </a:r>
                  <a:r>
                    <a:rPr kumimoji="1" lang="en-US" altLang="ja-JP" sz="800" dirty="0">
                      <a:latin typeface="+mn-ea"/>
                    </a:rPr>
                    <a:t>360</a:t>
                  </a:r>
                  <a:r>
                    <a:rPr kumimoji="1" lang="ja-JP" altLang="en-US" sz="800" dirty="0">
                      <a:latin typeface="+mn-ea"/>
                    </a:rPr>
                    <a:t>日（残日数</a:t>
                  </a:r>
                  <a:r>
                    <a:rPr kumimoji="1" lang="en-US" altLang="ja-JP" sz="800" dirty="0">
                      <a:latin typeface="+mn-ea"/>
                    </a:rPr>
                    <a:t>30</a:t>
                  </a:r>
                  <a:r>
                    <a:rPr kumimoji="1" lang="ja-JP" altLang="en-US" sz="800" dirty="0">
                      <a:latin typeface="+mn-ea"/>
                    </a:rPr>
                    <a:t>日以上）</a:t>
                  </a:r>
                  <a:endParaRPr kumimoji="1" lang="en-US" altLang="ja-JP" sz="800" dirty="0">
                    <a:latin typeface="+mn-ea"/>
                  </a:endParaRPr>
                </a:p>
              </p:txBody>
            </p:sp>
            <p:grpSp>
              <p:nvGrpSpPr>
                <p:cNvPr id="66" name="グループ化 65">
                  <a:extLst>
                    <a:ext uri="{FF2B5EF4-FFF2-40B4-BE49-F238E27FC236}">
                      <a16:creationId xmlns:a16="http://schemas.microsoft.com/office/drawing/2014/main" id="{1255AA54-A444-B801-BE0B-630B696E25FB}"/>
                    </a:ext>
                  </a:extLst>
                </p:cNvPr>
                <p:cNvGrpSpPr/>
                <p:nvPr/>
              </p:nvGrpSpPr>
              <p:grpSpPr>
                <a:xfrm>
                  <a:off x="288020" y="6662202"/>
                  <a:ext cx="2248908" cy="741638"/>
                  <a:chOff x="417570" y="7542927"/>
                  <a:chExt cx="2248908" cy="741638"/>
                </a:xfrm>
              </p:grpSpPr>
              <p:sp>
                <p:nvSpPr>
                  <p:cNvPr id="67" name="テキスト ボックス 66">
                    <a:extLst>
                      <a:ext uri="{FF2B5EF4-FFF2-40B4-BE49-F238E27FC236}">
                        <a16:creationId xmlns:a16="http://schemas.microsoft.com/office/drawing/2014/main" id="{5422360D-33B7-B782-C5E6-AD5C4C62C90D}"/>
                      </a:ext>
                    </a:extLst>
                  </p:cNvPr>
                  <p:cNvSpPr txBox="1"/>
                  <p:nvPr/>
                </p:nvSpPr>
                <p:spPr>
                  <a:xfrm>
                    <a:off x="2309151" y="7718132"/>
                    <a:ext cx="292388" cy="450838"/>
                  </a:xfrm>
                  <a:prstGeom prst="rect">
                    <a:avLst/>
                  </a:prstGeom>
                  <a:noFill/>
                </p:spPr>
                <p:txBody>
                  <a:bodyPr vert="eaVert" wrap="square" rtlCol="0">
                    <a:spAutoFit/>
                  </a:bodyPr>
                  <a:lstStyle/>
                  <a:p>
                    <a:pPr defTabSz="397947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kumimoji="1" lang="ja-JP" altLang="en-US" sz="700" b="1" dirty="0">
                        <a:solidFill>
                          <a:srgbClr val="FF3399"/>
                        </a:solidFill>
                        <a:latin typeface="ＭＳ ゴシック" pitchFamily="49" charset="-128"/>
                        <a:ea typeface="ＭＳ ゴシック" pitchFamily="49" charset="-128"/>
                      </a:rPr>
                      <a:t>（税別）</a:t>
                    </a:r>
                  </a:p>
                </p:txBody>
              </p:sp>
              <p:sp>
                <p:nvSpPr>
                  <p:cNvPr id="68" name="object 253">
                    <a:extLst>
                      <a:ext uri="{FF2B5EF4-FFF2-40B4-BE49-F238E27FC236}">
                        <a16:creationId xmlns:a16="http://schemas.microsoft.com/office/drawing/2014/main" id="{C22D64D9-1C3B-3EE2-E1CB-16FB41041B45}"/>
                      </a:ext>
                    </a:extLst>
                  </p:cNvPr>
                  <p:cNvSpPr txBox="1"/>
                  <p:nvPr/>
                </p:nvSpPr>
                <p:spPr>
                  <a:xfrm>
                    <a:off x="417570" y="8222407"/>
                    <a:ext cx="1952987" cy="62158"/>
                  </a:xfrm>
                  <a:prstGeom prst="rect">
                    <a:avLst/>
                  </a:prstGeom>
                </p:spPr>
                <p:txBody>
                  <a:bodyPr vert="horz" wrap="square" lIns="0" tIns="5804" rIns="0" bIns="0" rtlCol="0">
                    <a:spAutoFit/>
                  </a:bodyPr>
                  <a:lstStyle/>
                  <a:p>
                    <a:pPr marL="5528">
                      <a:lnSpc>
                        <a:spcPts val="275"/>
                      </a:lnSpc>
                      <a:spcBef>
                        <a:spcPts val="46"/>
                      </a:spcBef>
                    </a:pPr>
                    <a:r>
                      <a:rPr sz="800" b="1" spc="16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申</a:t>
                    </a:r>
                    <a:r>
                      <a:rPr sz="800" b="1" spc="-2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 </a:t>
                    </a:r>
                    <a:r>
                      <a:rPr sz="800" b="1" spc="16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込</a:t>
                    </a:r>
                    <a:r>
                      <a:rPr sz="800" b="1" spc="-2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 </a:t>
                    </a:r>
                    <a:r>
                      <a:rPr sz="800" b="1" spc="16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単</a:t>
                    </a:r>
                    <a:r>
                      <a:rPr sz="800" b="1" spc="-2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 </a:t>
                    </a:r>
                    <a:r>
                      <a:rPr sz="800" b="1" spc="2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位</a:t>
                    </a:r>
                    <a:r>
                      <a:rPr lang="ja-JP" altLang="en-US" sz="800" b="1" spc="22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　</a:t>
                    </a:r>
                    <a:r>
                      <a:rPr lang="en-US" altLang="ja-JP" sz="800" b="1" spc="22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30</a:t>
                    </a:r>
                    <a:r>
                      <a:rPr lang="ja-JP" altLang="en-US" sz="800" b="1" spc="22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箱（</a:t>
                    </a:r>
                    <a:r>
                      <a:rPr lang="en-US" altLang="ja-JP" sz="800" b="1" spc="22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30×1</a:t>
                    </a:r>
                    <a:r>
                      <a:rPr lang="ja-JP" altLang="en-US" sz="800" b="1" spc="22" dirty="0">
                        <a:solidFill>
                          <a:srgbClr val="00AEEF"/>
                        </a:solidFill>
                        <a:latin typeface="Microsoft JhengHei"/>
                        <a:cs typeface="Microsoft JhengHei"/>
                      </a:rPr>
                      <a:t>カートン）</a:t>
                    </a:r>
                    <a:endParaRPr sz="800" dirty="0">
                      <a:latin typeface="Microsoft JhengHei"/>
                      <a:cs typeface="Microsoft JhengHei"/>
                    </a:endParaRPr>
                  </a:p>
                </p:txBody>
              </p:sp>
              <p:sp>
                <p:nvSpPr>
                  <p:cNvPr id="83" name="object 260">
                    <a:extLst>
                      <a:ext uri="{FF2B5EF4-FFF2-40B4-BE49-F238E27FC236}">
                        <a16:creationId xmlns:a16="http://schemas.microsoft.com/office/drawing/2014/main" id="{1C0097F0-7C06-B95D-A682-F5E673FE4785}"/>
                      </a:ext>
                    </a:extLst>
                  </p:cNvPr>
                  <p:cNvSpPr txBox="1"/>
                  <p:nvPr/>
                </p:nvSpPr>
                <p:spPr>
                  <a:xfrm>
                    <a:off x="1715886" y="7817371"/>
                    <a:ext cx="852315" cy="252361"/>
                  </a:xfrm>
                  <a:prstGeom prst="rect">
                    <a:avLst/>
                  </a:prstGeom>
                </p:spPr>
                <p:txBody>
                  <a:bodyPr vert="horz" wrap="square" lIns="0" tIns="6080" rIns="0" bIns="0" rtlCol="0">
                    <a:spAutoFit/>
                  </a:bodyPr>
                  <a:lstStyle/>
                  <a:p>
                    <a:pPr marL="5528" algn="ctr">
                      <a:spcBef>
                        <a:spcPts val="48"/>
                      </a:spcBef>
                      <a:tabLst>
                        <a:tab pos="398225" algn="l"/>
                      </a:tabLst>
                    </a:pPr>
                    <a:r>
                      <a:rPr sz="1600" b="1" spc="4" dirty="0">
                        <a:solidFill>
                          <a:srgbClr val="EC008C"/>
                        </a:solidFill>
                        <a:uFill>
                          <a:solidFill>
                            <a:srgbClr val="231F20"/>
                          </a:solidFill>
                        </a:uFill>
                        <a:latin typeface="Century Gothic"/>
                        <a:cs typeface="Century Gothic"/>
                      </a:rPr>
                      <a:t>¥</a:t>
                    </a:r>
                    <a:r>
                      <a:rPr lang="en-US" altLang="ja-JP" sz="1600" b="1" spc="4" dirty="0">
                        <a:solidFill>
                          <a:srgbClr val="EC008C"/>
                        </a:solidFill>
                        <a:uFill>
                          <a:solidFill>
                            <a:srgbClr val="231F20"/>
                          </a:solidFill>
                        </a:uFill>
                        <a:latin typeface="Century Gothic"/>
                        <a:cs typeface="Century Gothic"/>
                      </a:rPr>
                      <a:t>659</a:t>
                    </a:r>
                    <a:endParaRPr sz="2800" dirty="0">
                      <a:latin typeface="Century Gothic"/>
                      <a:cs typeface="Century Gothic"/>
                    </a:endParaRPr>
                  </a:p>
                </p:txBody>
              </p:sp>
              <p:sp>
                <p:nvSpPr>
                  <p:cNvPr id="84" name="object 260">
                    <a:extLst>
                      <a:ext uri="{FF2B5EF4-FFF2-40B4-BE49-F238E27FC236}">
                        <a16:creationId xmlns:a16="http://schemas.microsoft.com/office/drawing/2014/main" id="{A7A90D97-7EE0-3463-A8DA-6E87C840B973}"/>
                      </a:ext>
                    </a:extLst>
                  </p:cNvPr>
                  <p:cNvSpPr txBox="1"/>
                  <p:nvPr/>
                </p:nvSpPr>
                <p:spPr>
                  <a:xfrm>
                    <a:off x="431466" y="7933080"/>
                    <a:ext cx="281367" cy="120401"/>
                  </a:xfrm>
                  <a:prstGeom prst="rect">
                    <a:avLst/>
                  </a:prstGeom>
                </p:spPr>
                <p:txBody>
                  <a:bodyPr vert="horz" wrap="square" lIns="0" tIns="6080" rIns="0" bIns="0" rtlCol="0">
                    <a:spAutoFit/>
                  </a:bodyPr>
                  <a:lstStyle/>
                  <a:p>
                    <a:pPr marL="5528">
                      <a:spcBef>
                        <a:spcPts val="48"/>
                      </a:spcBef>
                      <a:tabLst>
                        <a:tab pos="398225" algn="l"/>
                      </a:tabLst>
                    </a:pPr>
                    <a:r>
                      <a:rPr lang="en-US" sz="740" spc="24" dirty="0">
                        <a:solidFill>
                          <a:srgbClr val="231F20"/>
                        </a:solidFill>
                        <a:uFill>
                          <a:solidFill>
                            <a:srgbClr val="231F20"/>
                          </a:solidFill>
                        </a:uFill>
                        <a:latin typeface="Yu Gothic UI Semibold" panose="020B0700000000000000" pitchFamily="50" charset="-128"/>
                        <a:ea typeface="Yu Gothic UI Semibold" panose="020B0700000000000000" pitchFamily="50" charset="-128"/>
                        <a:cs typeface="Century Gothic"/>
                      </a:rPr>
                      <a:t>M</a:t>
                    </a:r>
                    <a:r>
                      <a:rPr lang="en-US" altLang="ja-JP" sz="740" spc="24" dirty="0">
                        <a:solidFill>
                          <a:srgbClr val="231F20"/>
                        </a:solidFill>
                        <a:uFill>
                          <a:solidFill>
                            <a:srgbClr val="231F20"/>
                          </a:solidFill>
                        </a:uFill>
                        <a:latin typeface="Yu Gothic UI Semibold" panose="020B0700000000000000" pitchFamily="50" charset="-128"/>
                        <a:ea typeface="Yu Gothic UI Semibold" panose="020B0700000000000000" pitchFamily="50" charset="-128"/>
                        <a:cs typeface="Century Gothic"/>
                      </a:rPr>
                      <a:t>MQ</a:t>
                    </a:r>
                    <a:endParaRPr lang="en-US" sz="740" spc="24" dirty="0">
                      <a:solidFill>
                        <a:srgbClr val="231F20"/>
                      </a:solidFill>
                      <a:uFill>
                        <a:solidFill>
                          <a:srgbClr val="231F20"/>
                        </a:solidFill>
                      </a:uFill>
                      <a:latin typeface="Yu Gothic UI Semibold" panose="020B0700000000000000" pitchFamily="50" charset="-128"/>
                      <a:ea typeface="Yu Gothic UI Semibold" panose="020B0700000000000000" pitchFamily="50" charset="-128"/>
                      <a:cs typeface="Century Gothic"/>
                    </a:endParaRPr>
                  </a:p>
                </p:txBody>
              </p:sp>
              <p:grpSp>
                <p:nvGrpSpPr>
                  <p:cNvPr id="85" name="グループ化 84">
                    <a:extLst>
                      <a:ext uri="{FF2B5EF4-FFF2-40B4-BE49-F238E27FC236}">
                        <a16:creationId xmlns:a16="http://schemas.microsoft.com/office/drawing/2014/main" id="{AE9256A9-0D8A-A17E-F603-0D887D1E1DFD}"/>
                      </a:ext>
                    </a:extLst>
                  </p:cNvPr>
                  <p:cNvGrpSpPr/>
                  <p:nvPr/>
                </p:nvGrpSpPr>
                <p:grpSpPr>
                  <a:xfrm>
                    <a:off x="1879972" y="7542927"/>
                    <a:ext cx="786506" cy="180011"/>
                    <a:chOff x="48631" y="4403895"/>
                    <a:chExt cx="1806950" cy="413558"/>
                  </a:xfrm>
                </p:grpSpPr>
                <p:sp>
                  <p:nvSpPr>
                    <p:cNvPr id="87" name="角丸四角形 287">
                      <a:extLst>
                        <a:ext uri="{FF2B5EF4-FFF2-40B4-BE49-F238E27FC236}">
                          <a16:creationId xmlns:a16="http://schemas.microsoft.com/office/drawing/2014/main" id="{1FF23EB2-3CE0-46BA-4D11-0BF47888E25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4056" y="4403895"/>
                      <a:ext cx="1391651" cy="413558"/>
                    </a:xfrm>
                    <a:prstGeom prst="roundRect">
                      <a:avLst/>
                    </a:prstGeom>
                    <a:solidFill>
                      <a:schemeClr val="bg1"/>
                    </a:solidFill>
                    <a:ln w="3175">
                      <a:solidFill>
                        <a:srgbClr val="FF000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 dirty="0"/>
                    </a:p>
                  </p:txBody>
                </p:sp>
                <p:sp>
                  <p:nvSpPr>
                    <p:cNvPr id="88" name="角丸四角形 295">
                      <a:extLst>
                        <a:ext uri="{FF2B5EF4-FFF2-40B4-BE49-F238E27FC236}">
                          <a16:creationId xmlns:a16="http://schemas.microsoft.com/office/drawing/2014/main" id="{D54FC673-BDB6-C234-1929-4CA008FF3FD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631" y="4493574"/>
                      <a:ext cx="1806950" cy="310460"/>
                    </a:xfrm>
                    <a:prstGeom prst="roundRect">
                      <a:avLst>
                        <a:gd name="adj" fmla="val 50000"/>
                      </a:avLst>
                    </a:prstGeom>
                    <a:noFill/>
                    <a:ln w="635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kumimoji="1" lang="ja-JP" altLang="en-US" sz="700" spc="-26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軽減税率</a:t>
                      </a:r>
                      <a:r>
                        <a:rPr kumimoji="1" lang="en-US" altLang="ja-JP" sz="700" spc="-26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8</a:t>
                      </a:r>
                      <a:r>
                        <a:rPr kumimoji="1" lang="ja-JP" altLang="en-US" sz="700" spc="-26" dirty="0">
                          <a:solidFill>
                            <a:srgbClr val="FF0000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％</a:t>
                      </a:r>
                    </a:p>
                  </p:txBody>
                </p:sp>
              </p:grpSp>
              <p:sp>
                <p:nvSpPr>
                  <p:cNvPr id="86" name="object 259">
                    <a:extLst>
                      <a:ext uri="{FF2B5EF4-FFF2-40B4-BE49-F238E27FC236}">
                        <a16:creationId xmlns:a16="http://schemas.microsoft.com/office/drawing/2014/main" id="{1EA28F67-649B-785C-77D4-12265CFA1823}"/>
                      </a:ext>
                    </a:extLst>
                  </p:cNvPr>
                  <p:cNvSpPr/>
                  <p:nvPr/>
                </p:nvSpPr>
                <p:spPr>
                  <a:xfrm>
                    <a:off x="417570" y="7754529"/>
                    <a:ext cx="2195841" cy="15215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50009">
                        <a:moveTo>
                          <a:pt x="0" y="0"/>
                        </a:moveTo>
                        <a:lnTo>
                          <a:pt x="1349997" y="0"/>
                        </a:lnTo>
                      </a:path>
                    </a:pathLst>
                  </a:custGeom>
                  <a:ln w="3810">
                    <a:solidFill>
                      <a:srgbClr val="231F20"/>
                    </a:solidFill>
                  </a:ln>
                </p:spPr>
                <p:txBody>
                  <a:bodyPr wrap="square" lIns="0" tIns="0" rIns="0" bIns="0" rtlCol="0"/>
                  <a:lstStyle/>
                  <a:p>
                    <a:endParaRPr sz="1519" dirty="0"/>
                  </a:p>
                </p:txBody>
              </p:sp>
            </p:grpSp>
          </p:grpSp>
        </p:grpSp>
        <p:sp>
          <p:nvSpPr>
            <p:cNvPr id="57" name="object 259">
              <a:extLst>
                <a:ext uri="{FF2B5EF4-FFF2-40B4-BE49-F238E27FC236}">
                  <a16:creationId xmlns:a16="http://schemas.microsoft.com/office/drawing/2014/main" id="{DCF8BDD5-6408-28FF-35CE-ED43EA74280D}"/>
                </a:ext>
              </a:extLst>
            </p:cNvPr>
            <p:cNvSpPr/>
            <p:nvPr/>
          </p:nvSpPr>
          <p:spPr>
            <a:xfrm>
              <a:off x="626301" y="2191511"/>
              <a:ext cx="2212515" cy="159130"/>
            </a:xfrm>
            <a:custGeom>
              <a:avLst/>
              <a:gdLst/>
              <a:ahLst/>
              <a:cxnLst/>
              <a:rect l="l" t="t" r="r" b="b"/>
              <a:pathLst>
                <a:path w="1350009">
                  <a:moveTo>
                    <a:pt x="0" y="0"/>
                  </a:moveTo>
                  <a:lnTo>
                    <a:pt x="1349997" y="0"/>
                  </a:lnTo>
                </a:path>
              </a:pathLst>
            </a:custGeom>
            <a:ln w="3810">
              <a:solidFill>
                <a:srgbClr val="231F20"/>
              </a:solidFill>
            </a:ln>
          </p:spPr>
          <p:txBody>
            <a:bodyPr wrap="square" lIns="0" tIns="0" rIns="0" bIns="0" rtlCol="0"/>
            <a:lstStyle/>
            <a:p>
              <a:endParaRPr sz="1519"/>
            </a:p>
          </p:txBody>
        </p:sp>
      </p:grpSp>
      <p:grpSp>
        <p:nvGrpSpPr>
          <p:cNvPr id="95" name="グループ化 94">
            <a:extLst>
              <a:ext uri="{FF2B5EF4-FFF2-40B4-BE49-F238E27FC236}">
                <a16:creationId xmlns:a16="http://schemas.microsoft.com/office/drawing/2014/main" id="{C82EAA96-5294-2194-E2F6-159FB2754735}"/>
              </a:ext>
            </a:extLst>
          </p:cNvPr>
          <p:cNvGrpSpPr/>
          <p:nvPr/>
        </p:nvGrpSpPr>
        <p:grpSpPr>
          <a:xfrm>
            <a:off x="10049805" y="3258593"/>
            <a:ext cx="2396008" cy="1424020"/>
            <a:chOff x="5330835" y="3119222"/>
            <a:chExt cx="2396008" cy="1424020"/>
          </a:xfrm>
        </p:grpSpPr>
        <p:grpSp>
          <p:nvGrpSpPr>
            <p:cNvPr id="96" name="グループ化 95">
              <a:extLst>
                <a:ext uri="{FF2B5EF4-FFF2-40B4-BE49-F238E27FC236}">
                  <a16:creationId xmlns:a16="http://schemas.microsoft.com/office/drawing/2014/main" id="{42E0AC0A-A243-91BC-4F07-78A57AA9ABC6}"/>
                </a:ext>
              </a:extLst>
            </p:cNvPr>
            <p:cNvGrpSpPr/>
            <p:nvPr/>
          </p:nvGrpSpPr>
          <p:grpSpPr>
            <a:xfrm>
              <a:off x="5330835" y="3119222"/>
              <a:ext cx="2396008" cy="1424020"/>
              <a:chOff x="495874" y="1618261"/>
              <a:chExt cx="2396008" cy="1424020"/>
            </a:xfrm>
          </p:grpSpPr>
          <p:sp>
            <p:nvSpPr>
              <p:cNvPr id="99" name="object 261">
                <a:extLst>
                  <a:ext uri="{FF2B5EF4-FFF2-40B4-BE49-F238E27FC236}">
                    <a16:creationId xmlns:a16="http://schemas.microsoft.com/office/drawing/2014/main" id="{10B96906-AE1B-2417-E6B8-3A5B3B996AB4}"/>
                  </a:ext>
                </a:extLst>
              </p:cNvPr>
              <p:cNvSpPr txBox="1"/>
              <p:nvPr/>
            </p:nvSpPr>
            <p:spPr>
              <a:xfrm>
                <a:off x="638802" y="1846977"/>
                <a:ext cx="664971" cy="126460"/>
              </a:xfrm>
              <a:prstGeom prst="rect">
                <a:avLst/>
              </a:prstGeom>
              <a:solidFill>
                <a:schemeClr val="bg1"/>
              </a:solidFill>
              <a:ln w="3809">
                <a:solidFill>
                  <a:srgbClr val="231F20"/>
                </a:solidFill>
              </a:ln>
            </p:spPr>
            <p:txBody>
              <a:bodyPr vert="horz" wrap="square" lIns="0" tIns="3317" rIns="0" bIns="0" rtlCol="0">
                <a:spAutoFit/>
              </a:bodyPr>
              <a:lstStyle/>
              <a:p>
                <a:pPr marL="10224" algn="ctr">
                  <a:spcBef>
                    <a:spcPts val="26"/>
                  </a:spcBef>
                </a:pPr>
                <a:r>
                  <a:rPr lang="en-US" altLang="ja-JP" sz="800" spc="131" dirty="0">
                    <a:solidFill>
                      <a:srgbClr val="231F20"/>
                    </a:solidFill>
                    <a:latin typeface="UD デジタル 教科書体 NK-R" panose="02020400000000000000" pitchFamily="18" charset="-128"/>
                    <a:ea typeface="UD デジタル 教科書体 NK-R" panose="02020400000000000000" pitchFamily="18" charset="-128"/>
                    <a:cs typeface="PMingLiU"/>
                  </a:rPr>
                  <a:t>2790818</a:t>
                </a:r>
                <a:endParaRPr sz="8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  <a:cs typeface="PMingLiU"/>
                </a:endParaRPr>
              </a:p>
            </p:txBody>
          </p:sp>
          <p:sp>
            <p:nvSpPr>
              <p:cNvPr id="100" name="テキスト ボックス 99">
                <a:extLst>
                  <a:ext uri="{FF2B5EF4-FFF2-40B4-BE49-F238E27FC236}">
                    <a16:creationId xmlns:a16="http://schemas.microsoft.com/office/drawing/2014/main" id="{C871DB35-578A-82BD-907A-CAF66CFBF6BD}"/>
                  </a:ext>
                </a:extLst>
              </p:cNvPr>
              <p:cNvSpPr txBox="1"/>
              <p:nvPr/>
            </p:nvSpPr>
            <p:spPr>
              <a:xfrm>
                <a:off x="603440" y="1686717"/>
                <a:ext cx="1686849" cy="1380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15669" tIns="0" rIns="15669" bIns="0" rtlCol="0" anchor="t" anchorCtr="0">
                <a:noAutofit/>
              </a:bodyPr>
              <a:lstStyle/>
              <a:p>
                <a:r>
                  <a:rPr kumimoji="1" lang="ja-JP" altLang="en-US" sz="8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透明醤油</a:t>
                </a:r>
                <a:r>
                  <a:rPr kumimoji="1" lang="en-US" altLang="ja-JP" sz="8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100ml</a:t>
                </a:r>
              </a:p>
            </p:txBody>
          </p:sp>
          <p:grpSp>
            <p:nvGrpSpPr>
              <p:cNvPr id="101" name="グループ化 100">
                <a:extLst>
                  <a:ext uri="{FF2B5EF4-FFF2-40B4-BE49-F238E27FC236}">
                    <a16:creationId xmlns:a16="http://schemas.microsoft.com/office/drawing/2014/main" id="{997D4425-B7CF-E915-6D92-146E95A21FB9}"/>
                  </a:ext>
                </a:extLst>
              </p:cNvPr>
              <p:cNvGrpSpPr/>
              <p:nvPr/>
            </p:nvGrpSpPr>
            <p:grpSpPr>
              <a:xfrm>
                <a:off x="495874" y="1618261"/>
                <a:ext cx="2396008" cy="1424020"/>
                <a:chOff x="129441" y="6815011"/>
                <a:chExt cx="2396008" cy="1424020"/>
              </a:xfrm>
            </p:grpSpPr>
            <p:grpSp>
              <p:nvGrpSpPr>
                <p:cNvPr id="103" name="グループ化 102">
                  <a:extLst>
                    <a:ext uri="{FF2B5EF4-FFF2-40B4-BE49-F238E27FC236}">
                      <a16:creationId xmlns:a16="http://schemas.microsoft.com/office/drawing/2014/main" id="{7CF50BAA-EB0A-8F12-E2AA-0644A425BFF0}"/>
                    </a:ext>
                  </a:extLst>
                </p:cNvPr>
                <p:cNvGrpSpPr/>
                <p:nvPr/>
              </p:nvGrpSpPr>
              <p:grpSpPr>
                <a:xfrm>
                  <a:off x="129441" y="8000527"/>
                  <a:ext cx="2362116" cy="238504"/>
                  <a:chOff x="5826199" y="16134770"/>
                  <a:chExt cx="3014195" cy="279461"/>
                </a:xfrm>
              </p:grpSpPr>
              <p:grpSp>
                <p:nvGrpSpPr>
                  <p:cNvPr id="115" name="グループ化 114">
                    <a:extLst>
                      <a:ext uri="{FF2B5EF4-FFF2-40B4-BE49-F238E27FC236}">
                        <a16:creationId xmlns:a16="http://schemas.microsoft.com/office/drawing/2014/main" id="{391353C4-5BC5-FC67-7618-827D7851B81C}"/>
                      </a:ext>
                    </a:extLst>
                  </p:cNvPr>
                  <p:cNvGrpSpPr/>
                  <p:nvPr/>
                </p:nvGrpSpPr>
                <p:grpSpPr>
                  <a:xfrm>
                    <a:off x="7959370" y="16134770"/>
                    <a:ext cx="881024" cy="279461"/>
                    <a:chOff x="-2882367" y="5994934"/>
                    <a:chExt cx="853911" cy="78185"/>
                  </a:xfrm>
                </p:grpSpPr>
                <p:sp>
                  <p:nvSpPr>
                    <p:cNvPr id="119" name="Rectangle 18">
                      <a:extLst>
                        <a:ext uri="{FF2B5EF4-FFF2-40B4-BE49-F238E27FC236}">
                          <a16:creationId xmlns:a16="http://schemas.microsoft.com/office/drawing/2014/main" id="{7C5B49F7-D038-72A3-3C8E-9FA16FB0FF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-2880589" y="5994934"/>
                      <a:ext cx="833280" cy="697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6350" cap="flat">
                      <a:solidFill>
                        <a:srgbClr val="0099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39800" tIns="19900" rIns="39800" bIns="1990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ja-JP" altLang="en-US" sz="2400"/>
                    </a:p>
                  </p:txBody>
                </p:sp>
                <p:sp>
                  <p:nvSpPr>
                    <p:cNvPr id="120" name="テキスト ボックス 119">
                      <a:extLst>
                        <a:ext uri="{FF2B5EF4-FFF2-40B4-BE49-F238E27FC236}">
                          <a16:creationId xmlns:a16="http://schemas.microsoft.com/office/drawing/2014/main" id="{ADF0F097-3CF3-AF04-178F-AEE9632238F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-2882367" y="6011049"/>
                      <a:ext cx="853911" cy="6207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lIns="15669" tIns="0" rIns="15669" bIns="0" rtlCol="0" anchor="t" anchorCtr="0">
                      <a:noAutofit/>
                    </a:bodyPr>
                    <a:lstStyle/>
                    <a:p>
                      <a:pPr algn="ctr"/>
                      <a:r>
                        <a:rPr kumimoji="1" lang="ja-JP" altLang="en-US" sz="700" dirty="0">
                          <a:solidFill>
                            <a:srgbClr val="0099FF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出荷まで約</a:t>
                      </a:r>
                      <a:r>
                        <a:rPr kumimoji="1" lang="en-US" altLang="ja-JP" sz="700" dirty="0">
                          <a:solidFill>
                            <a:srgbClr val="0099FF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3</a:t>
                      </a:r>
                      <a:r>
                        <a:rPr kumimoji="1" lang="ja-JP" altLang="en-US" sz="700" dirty="0">
                          <a:solidFill>
                            <a:srgbClr val="0099FF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日</a:t>
                      </a:r>
                      <a:endParaRPr kumimoji="1" lang="en-US" altLang="ja-JP" sz="700" dirty="0">
                        <a:solidFill>
                          <a:srgbClr val="0099FF"/>
                        </a:solidFill>
                        <a:latin typeface="ＭＳ ゴシック" pitchFamily="49" charset="-128"/>
                        <a:ea typeface="ＭＳ ゴシック" pitchFamily="49" charset="-128"/>
                      </a:endParaRPr>
                    </a:p>
                  </p:txBody>
                </p:sp>
              </p:grpSp>
              <p:grpSp>
                <p:nvGrpSpPr>
                  <p:cNvPr id="116" name="グループ化 115">
                    <a:extLst>
                      <a:ext uri="{FF2B5EF4-FFF2-40B4-BE49-F238E27FC236}">
                        <a16:creationId xmlns:a16="http://schemas.microsoft.com/office/drawing/2014/main" id="{78EDE110-5977-5EF7-C9AB-237332979DAC}"/>
                      </a:ext>
                    </a:extLst>
                  </p:cNvPr>
                  <p:cNvGrpSpPr/>
                  <p:nvPr/>
                </p:nvGrpSpPr>
                <p:grpSpPr>
                  <a:xfrm>
                    <a:off x="5826199" y="16135275"/>
                    <a:ext cx="1312553" cy="278698"/>
                    <a:chOff x="-1477777" y="5475176"/>
                    <a:chExt cx="655302" cy="57431"/>
                  </a:xfrm>
                </p:grpSpPr>
                <p:sp>
                  <p:nvSpPr>
                    <p:cNvPr id="117" name="Rectangle 18">
                      <a:extLst>
                        <a:ext uri="{FF2B5EF4-FFF2-40B4-BE49-F238E27FC236}">
                          <a16:creationId xmlns:a16="http://schemas.microsoft.com/office/drawing/2014/main" id="{B4EF11E3-3DB5-B9C4-09EF-9005211FC6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-1394686" y="5475176"/>
                      <a:ext cx="494503" cy="5134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6350" cap="flat">
                      <a:solidFill>
                        <a:srgbClr val="FF33CC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39800" tIns="19900" rIns="39800" bIns="1990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ja-JP" altLang="en-US" sz="2400"/>
                    </a:p>
                  </p:txBody>
                </p:sp>
                <p:sp>
                  <p:nvSpPr>
                    <p:cNvPr id="118" name="テキスト ボックス 117">
                      <a:extLst>
                        <a:ext uri="{FF2B5EF4-FFF2-40B4-BE49-F238E27FC236}">
                          <a16:creationId xmlns:a16="http://schemas.microsoft.com/office/drawing/2014/main" id="{E8EB6B80-1F26-A093-5015-DEFCEEDF7FB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-1477777" y="5486888"/>
                      <a:ext cx="655302" cy="4571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lIns="15669" tIns="0" rIns="15669" bIns="0" rtlCol="0" anchor="t" anchorCtr="0">
                      <a:noAutofit/>
                    </a:bodyPr>
                    <a:lstStyle/>
                    <a:p>
                      <a:pPr algn="ctr"/>
                      <a:r>
                        <a:rPr kumimoji="1" lang="ja-JP" altLang="en-US" sz="700" dirty="0">
                          <a:solidFill>
                            <a:srgbClr val="FF33CC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カートン割れ不可</a:t>
                      </a:r>
                      <a:endParaRPr kumimoji="1" lang="en-US" altLang="ja-JP" sz="700" dirty="0">
                        <a:solidFill>
                          <a:srgbClr val="FF33CC"/>
                        </a:solidFill>
                        <a:latin typeface="ＭＳ ゴシック" pitchFamily="49" charset="-128"/>
                        <a:ea typeface="ＭＳ ゴシック" pitchFamily="49" charset="-128"/>
                      </a:endParaRPr>
                    </a:p>
                  </p:txBody>
                </p:sp>
              </p:grpSp>
            </p:grpSp>
            <p:grpSp>
              <p:nvGrpSpPr>
                <p:cNvPr id="104" name="グループ化 103">
                  <a:extLst>
                    <a:ext uri="{FF2B5EF4-FFF2-40B4-BE49-F238E27FC236}">
                      <a16:creationId xmlns:a16="http://schemas.microsoft.com/office/drawing/2014/main" id="{E07E96AB-2DBF-CD20-48F4-806ABFE43259}"/>
                    </a:ext>
                  </a:extLst>
                </p:cNvPr>
                <p:cNvGrpSpPr/>
                <p:nvPr/>
              </p:nvGrpSpPr>
              <p:grpSpPr>
                <a:xfrm>
                  <a:off x="268921" y="6815011"/>
                  <a:ext cx="2256528" cy="1157867"/>
                  <a:chOff x="280400" y="6643914"/>
                  <a:chExt cx="2256528" cy="1157867"/>
                </a:xfrm>
              </p:grpSpPr>
              <p:sp>
                <p:nvSpPr>
                  <p:cNvPr id="105" name="テキスト ボックス 104">
                    <a:extLst>
                      <a:ext uri="{FF2B5EF4-FFF2-40B4-BE49-F238E27FC236}">
                        <a16:creationId xmlns:a16="http://schemas.microsoft.com/office/drawing/2014/main" id="{96289E6F-466C-8DD1-6268-9B85748A09E7}"/>
                      </a:ext>
                    </a:extLst>
                  </p:cNvPr>
                  <p:cNvSpPr txBox="1"/>
                  <p:nvPr/>
                </p:nvSpPr>
                <p:spPr>
                  <a:xfrm>
                    <a:off x="280400" y="7431387"/>
                    <a:ext cx="1973839" cy="37039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15669" tIns="0" rIns="15669" bIns="0" rtlCol="0" anchor="t" anchorCtr="0">
                    <a:noAutofit/>
                  </a:bodyPr>
                  <a:lstStyle/>
                  <a:p>
                    <a:r>
                      <a:rPr kumimoji="1" lang="ja-JP" altLang="en-US" sz="800" dirty="0">
                        <a:latin typeface="+mn-ea"/>
                      </a:rPr>
                      <a:t>パッケージサイズ：</a:t>
                    </a:r>
                    <a:r>
                      <a:rPr kumimoji="1" lang="en-US" altLang="ja-JP" sz="800" dirty="0">
                        <a:latin typeface="+mn-ea"/>
                      </a:rPr>
                      <a:t>4.5</a:t>
                    </a:r>
                    <a:r>
                      <a:rPr lang="en-US" altLang="ja-JP" sz="800" dirty="0">
                        <a:latin typeface="+mn-ea"/>
                      </a:rPr>
                      <a:t>×4.5×13.2cm</a:t>
                    </a:r>
                  </a:p>
                  <a:p>
                    <a:r>
                      <a:rPr kumimoji="1" lang="ja-JP" altLang="en-US" sz="800" dirty="0">
                        <a:latin typeface="游ゴシック Medium" panose="020B0500000000000000" pitchFamily="50" charset="-128"/>
                        <a:ea typeface="游ゴシック Medium" panose="020B0500000000000000" pitchFamily="50" charset="-128"/>
                      </a:rPr>
                      <a:t>荷姿：瓶入り</a:t>
                    </a:r>
                    <a:endParaRPr kumimoji="1" lang="en-US" altLang="ja-JP" sz="800" dirty="0">
                      <a:latin typeface="游ゴシック Medium" panose="020B0500000000000000" pitchFamily="50" charset="-128"/>
                      <a:ea typeface="游ゴシック Medium" panose="020B0500000000000000" pitchFamily="50" charset="-128"/>
                    </a:endParaRPr>
                  </a:p>
                  <a:p>
                    <a:r>
                      <a:rPr kumimoji="1" lang="ja-JP" altLang="en-US" sz="800" dirty="0">
                        <a:latin typeface="+mn-ea"/>
                      </a:rPr>
                      <a:t>賞味期間：</a:t>
                    </a:r>
                    <a:r>
                      <a:rPr kumimoji="1" lang="en-US" altLang="ja-JP" sz="800" dirty="0">
                        <a:latin typeface="+mn-ea"/>
                      </a:rPr>
                      <a:t>365</a:t>
                    </a:r>
                    <a:r>
                      <a:rPr kumimoji="1" lang="ja-JP" altLang="en-US" sz="800" dirty="0">
                        <a:latin typeface="+mn-ea"/>
                      </a:rPr>
                      <a:t>日（残日数</a:t>
                    </a:r>
                    <a:r>
                      <a:rPr kumimoji="1" lang="en-US" altLang="ja-JP" sz="800" dirty="0">
                        <a:latin typeface="+mn-ea"/>
                      </a:rPr>
                      <a:t>185</a:t>
                    </a:r>
                    <a:r>
                      <a:rPr kumimoji="1" lang="ja-JP" altLang="en-US" sz="800" dirty="0">
                        <a:latin typeface="+mn-ea"/>
                      </a:rPr>
                      <a:t>日以上）</a:t>
                    </a:r>
                    <a:endParaRPr kumimoji="1" lang="en-US" altLang="ja-JP" sz="800" dirty="0">
                      <a:latin typeface="+mn-ea"/>
                    </a:endParaRPr>
                  </a:p>
                </p:txBody>
              </p:sp>
              <p:grpSp>
                <p:nvGrpSpPr>
                  <p:cNvPr id="106" name="グループ化 105">
                    <a:extLst>
                      <a:ext uri="{FF2B5EF4-FFF2-40B4-BE49-F238E27FC236}">
                        <a16:creationId xmlns:a16="http://schemas.microsoft.com/office/drawing/2014/main" id="{5243333E-24B9-C7DC-C94D-743CE8BFB2E5}"/>
                      </a:ext>
                    </a:extLst>
                  </p:cNvPr>
                  <p:cNvGrpSpPr/>
                  <p:nvPr/>
                </p:nvGrpSpPr>
                <p:grpSpPr>
                  <a:xfrm>
                    <a:off x="288020" y="6643914"/>
                    <a:ext cx="2248908" cy="759926"/>
                    <a:chOff x="417570" y="7524639"/>
                    <a:chExt cx="2248908" cy="759926"/>
                  </a:xfrm>
                </p:grpSpPr>
                <p:sp>
                  <p:nvSpPr>
                    <p:cNvPr id="107" name="テキスト ボックス 106">
                      <a:extLst>
                        <a:ext uri="{FF2B5EF4-FFF2-40B4-BE49-F238E27FC236}">
                          <a16:creationId xmlns:a16="http://schemas.microsoft.com/office/drawing/2014/main" id="{A6C9C55E-4452-FA47-7BD8-8A1E9BF91DB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309151" y="7718132"/>
                      <a:ext cx="292388" cy="450838"/>
                    </a:xfrm>
                    <a:prstGeom prst="rect">
                      <a:avLst/>
                    </a:prstGeom>
                    <a:noFill/>
                  </p:spPr>
                  <p:txBody>
                    <a:bodyPr vert="eaVert" wrap="square" rtlCol="0">
                      <a:spAutoFit/>
                    </a:bodyPr>
                    <a:lstStyle/>
                    <a:p>
                      <a:pPr defTabSz="397947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ja-JP" altLang="en-US" sz="700" b="1" dirty="0">
                          <a:solidFill>
                            <a:srgbClr val="FF3399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（税別）</a:t>
                      </a:r>
                    </a:p>
                  </p:txBody>
                </p:sp>
                <p:sp>
                  <p:nvSpPr>
                    <p:cNvPr id="108" name="object 253">
                      <a:extLst>
                        <a:ext uri="{FF2B5EF4-FFF2-40B4-BE49-F238E27FC236}">
                          <a16:creationId xmlns:a16="http://schemas.microsoft.com/office/drawing/2014/main" id="{ED31551E-0A5F-0F9D-6806-589DD6ACDF8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7570" y="8222407"/>
                      <a:ext cx="1952987" cy="62158"/>
                    </a:xfrm>
                    <a:prstGeom prst="rect">
                      <a:avLst/>
                    </a:prstGeom>
                  </p:spPr>
                  <p:txBody>
                    <a:bodyPr vert="horz" wrap="square" lIns="0" tIns="5804" rIns="0" bIns="0" rtlCol="0">
                      <a:spAutoFit/>
                    </a:bodyPr>
                    <a:lstStyle/>
                    <a:p>
                      <a:pPr marL="5528">
                        <a:lnSpc>
                          <a:spcPts val="275"/>
                        </a:lnSpc>
                        <a:spcBef>
                          <a:spcPts val="46"/>
                        </a:spcBef>
                      </a:pPr>
                      <a:r>
                        <a:rPr sz="800" b="1" spc="16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申</a:t>
                      </a:r>
                      <a:r>
                        <a:rPr sz="800" b="1" spc="-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 </a:t>
                      </a:r>
                      <a:r>
                        <a:rPr sz="800" b="1" spc="16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込</a:t>
                      </a:r>
                      <a:r>
                        <a:rPr sz="800" b="1" spc="-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 </a:t>
                      </a:r>
                      <a:r>
                        <a:rPr sz="800" b="1" spc="16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単</a:t>
                      </a:r>
                      <a:r>
                        <a:rPr sz="800" b="1" spc="-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 </a:t>
                      </a:r>
                      <a:r>
                        <a:rPr sz="800" b="1" spc="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位</a:t>
                      </a:r>
                      <a:r>
                        <a:rPr lang="ja-JP" altLang="en-US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　</a:t>
                      </a:r>
                      <a:r>
                        <a:rPr lang="en-US" altLang="ja-JP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72</a:t>
                      </a:r>
                      <a:r>
                        <a:rPr lang="ja-JP" altLang="en-US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本（</a:t>
                      </a:r>
                      <a:r>
                        <a:rPr lang="en-US" altLang="ja-JP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12×6</a:t>
                      </a:r>
                      <a:r>
                        <a:rPr lang="ja-JP" altLang="en-US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カートン）</a:t>
                      </a:r>
                      <a:endParaRPr sz="800" dirty="0">
                        <a:latin typeface="Microsoft JhengHei"/>
                        <a:cs typeface="Microsoft JhengHei"/>
                      </a:endParaRPr>
                    </a:p>
                  </p:txBody>
                </p:sp>
                <p:sp>
                  <p:nvSpPr>
                    <p:cNvPr id="109" name="object 260">
                      <a:extLst>
                        <a:ext uri="{FF2B5EF4-FFF2-40B4-BE49-F238E27FC236}">
                          <a16:creationId xmlns:a16="http://schemas.microsoft.com/office/drawing/2014/main" id="{DD33BC6D-2454-E221-DE9E-81F9642E30C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715886" y="7817371"/>
                      <a:ext cx="852315" cy="252361"/>
                    </a:xfrm>
                    <a:prstGeom prst="rect">
                      <a:avLst/>
                    </a:prstGeom>
                  </p:spPr>
                  <p:txBody>
                    <a:bodyPr vert="horz" wrap="square" lIns="0" tIns="6080" rIns="0" bIns="0" rtlCol="0">
                      <a:spAutoFit/>
                    </a:bodyPr>
                    <a:lstStyle/>
                    <a:p>
                      <a:pPr marL="5528" algn="ctr">
                        <a:spcBef>
                          <a:spcPts val="48"/>
                        </a:spcBef>
                        <a:tabLst>
                          <a:tab pos="398225" algn="l"/>
                        </a:tabLst>
                      </a:pPr>
                      <a:r>
                        <a:rPr sz="1600" b="1" spc="4" dirty="0">
                          <a:solidFill>
                            <a:srgbClr val="EC008C"/>
                          </a:solidFill>
                          <a:uFill>
                            <a:solidFill>
                              <a:srgbClr val="231F20"/>
                            </a:solidFill>
                          </a:uFill>
                          <a:latin typeface="Century Gothic"/>
                          <a:cs typeface="Century Gothic"/>
                        </a:rPr>
                        <a:t>¥</a:t>
                      </a:r>
                      <a:r>
                        <a:rPr lang="en-US" altLang="ja-JP" sz="1600" b="1" spc="4" dirty="0">
                          <a:solidFill>
                            <a:srgbClr val="EC008C"/>
                          </a:solidFill>
                          <a:uFill>
                            <a:solidFill>
                              <a:srgbClr val="231F20"/>
                            </a:solidFill>
                          </a:uFill>
                          <a:latin typeface="Century Gothic"/>
                          <a:cs typeface="Century Gothic"/>
                        </a:rPr>
                        <a:t>600</a:t>
                      </a:r>
                      <a:endParaRPr sz="2800" dirty="0">
                        <a:latin typeface="Century Gothic"/>
                        <a:cs typeface="Century Gothic"/>
                      </a:endParaRPr>
                    </a:p>
                  </p:txBody>
                </p:sp>
                <p:sp>
                  <p:nvSpPr>
                    <p:cNvPr id="110" name="object 260">
                      <a:extLst>
                        <a:ext uri="{FF2B5EF4-FFF2-40B4-BE49-F238E27FC236}">
                          <a16:creationId xmlns:a16="http://schemas.microsoft.com/office/drawing/2014/main" id="{994BBE03-E7A4-685B-615F-42C112AD49E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31466" y="7933080"/>
                      <a:ext cx="281367" cy="120017"/>
                    </a:xfrm>
                    <a:prstGeom prst="rect">
                      <a:avLst/>
                    </a:prstGeom>
                  </p:spPr>
                  <p:txBody>
                    <a:bodyPr vert="horz" wrap="square" lIns="0" tIns="6080" rIns="0" bIns="0" rtlCol="0">
                      <a:spAutoFit/>
                    </a:bodyPr>
                    <a:lstStyle/>
                    <a:p>
                      <a:pPr marL="5528">
                        <a:spcBef>
                          <a:spcPts val="48"/>
                        </a:spcBef>
                        <a:tabLst>
                          <a:tab pos="398225" algn="l"/>
                        </a:tabLst>
                      </a:pPr>
                      <a:r>
                        <a:rPr lang="en-US" sz="740" spc="24" dirty="0">
                          <a:solidFill>
                            <a:srgbClr val="231F20"/>
                          </a:solidFill>
                          <a:uFill>
                            <a:solidFill>
                              <a:srgbClr val="231F20"/>
                            </a:solidFill>
                          </a:uFill>
                          <a:latin typeface="Yu Gothic UI Semibold" panose="020B0700000000000000" pitchFamily="50" charset="-128"/>
                          <a:ea typeface="Yu Gothic UI Semibold" panose="020B0700000000000000" pitchFamily="50" charset="-128"/>
                          <a:cs typeface="Century Gothic"/>
                        </a:rPr>
                        <a:t>MMQ</a:t>
                      </a:r>
                    </a:p>
                  </p:txBody>
                </p:sp>
                <p:grpSp>
                  <p:nvGrpSpPr>
                    <p:cNvPr id="111" name="グループ化 110">
                      <a:extLst>
                        <a:ext uri="{FF2B5EF4-FFF2-40B4-BE49-F238E27FC236}">
                          <a16:creationId xmlns:a16="http://schemas.microsoft.com/office/drawing/2014/main" id="{3740AB91-EBEE-393B-E808-08FDAFC4018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879972" y="7524639"/>
                      <a:ext cx="786506" cy="180011"/>
                      <a:chOff x="48631" y="4361880"/>
                      <a:chExt cx="1806950" cy="413558"/>
                    </a:xfrm>
                  </p:grpSpPr>
                  <p:sp>
                    <p:nvSpPr>
                      <p:cNvPr id="113" name="角丸四角形 287">
                        <a:extLst>
                          <a:ext uri="{FF2B5EF4-FFF2-40B4-BE49-F238E27FC236}">
                            <a16:creationId xmlns:a16="http://schemas.microsoft.com/office/drawing/2014/main" id="{B7330AAE-36C7-AECB-E16A-D6DD8F9E49D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44056" y="4361880"/>
                        <a:ext cx="1391651" cy="413558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 w="3175"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dirty="0"/>
                      </a:p>
                    </p:txBody>
                  </p:sp>
                  <p:sp>
                    <p:nvSpPr>
                      <p:cNvPr id="114" name="角丸四角形 295">
                        <a:extLst>
                          <a:ext uri="{FF2B5EF4-FFF2-40B4-BE49-F238E27FC236}">
                            <a16:creationId xmlns:a16="http://schemas.microsoft.com/office/drawing/2014/main" id="{C77540AE-8C81-D022-2588-2530DC62A26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631" y="4451559"/>
                        <a:ext cx="1806950" cy="310460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noFill/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kumimoji="1" lang="ja-JP" altLang="en-US" sz="700" spc="-26" dirty="0">
                            <a:solidFill>
                              <a:srgbClr val="FF0000"/>
                            </a:solidFill>
                            <a:latin typeface="メイリオ" panose="020B0604030504040204" pitchFamily="50" charset="-128"/>
                            <a:ea typeface="メイリオ" panose="020B0604030504040204" pitchFamily="50" charset="-128"/>
                          </a:rPr>
                          <a:t>軽減税率</a:t>
                        </a:r>
                        <a:r>
                          <a:rPr kumimoji="1" lang="en-US" altLang="ja-JP" sz="700" spc="-26" dirty="0">
                            <a:solidFill>
                              <a:srgbClr val="FF0000"/>
                            </a:solidFill>
                            <a:latin typeface="メイリオ" panose="020B0604030504040204" pitchFamily="50" charset="-128"/>
                            <a:ea typeface="メイリオ" panose="020B0604030504040204" pitchFamily="50" charset="-128"/>
                          </a:rPr>
                          <a:t>8</a:t>
                        </a:r>
                        <a:r>
                          <a:rPr kumimoji="1" lang="ja-JP" altLang="en-US" sz="700" spc="-26" dirty="0">
                            <a:solidFill>
                              <a:srgbClr val="FF0000"/>
                            </a:solidFill>
                            <a:latin typeface="メイリオ" panose="020B0604030504040204" pitchFamily="50" charset="-128"/>
                            <a:ea typeface="メイリオ" panose="020B0604030504040204" pitchFamily="50" charset="-128"/>
                          </a:rPr>
                          <a:t>％</a:t>
                        </a:r>
                      </a:p>
                    </p:txBody>
                  </p:sp>
                </p:grpSp>
                <p:sp>
                  <p:nvSpPr>
                    <p:cNvPr id="112" name="object 259">
                      <a:extLst>
                        <a:ext uri="{FF2B5EF4-FFF2-40B4-BE49-F238E27FC236}">
                          <a16:creationId xmlns:a16="http://schemas.microsoft.com/office/drawing/2014/main" id="{B63C02ED-67FF-33FF-79D6-790B2E47368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7570" y="7754529"/>
                      <a:ext cx="2195841" cy="15215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0009">
                          <a:moveTo>
                            <a:pt x="0" y="0"/>
                          </a:moveTo>
                          <a:lnTo>
                            <a:pt x="1349997" y="0"/>
                          </a:lnTo>
                        </a:path>
                      </a:pathLst>
                    </a:custGeom>
                    <a:ln w="3810">
                      <a:solidFill>
                        <a:srgbClr val="231F20"/>
                      </a:solidFill>
                    </a:ln>
                  </p:spPr>
                  <p:txBody>
                    <a:bodyPr wrap="square" lIns="0" tIns="0" rIns="0" bIns="0" rtlCol="0"/>
                    <a:lstStyle/>
                    <a:p>
                      <a:endParaRPr sz="1519" dirty="0"/>
                    </a:p>
                  </p:txBody>
                </p:sp>
              </p:grpSp>
            </p:grpSp>
          </p:grpSp>
          <p:sp>
            <p:nvSpPr>
              <p:cNvPr id="102" name="object 259">
                <a:extLst>
                  <a:ext uri="{FF2B5EF4-FFF2-40B4-BE49-F238E27FC236}">
                    <a16:creationId xmlns:a16="http://schemas.microsoft.com/office/drawing/2014/main" id="{56DCDDF8-420A-DCF8-838C-A864C7E32750}"/>
                  </a:ext>
                </a:extLst>
              </p:cNvPr>
              <p:cNvSpPr/>
              <p:nvPr/>
            </p:nvSpPr>
            <p:spPr>
              <a:xfrm>
                <a:off x="626301" y="2191511"/>
                <a:ext cx="2212515" cy="159130"/>
              </a:xfrm>
              <a:custGeom>
                <a:avLst/>
                <a:gdLst/>
                <a:ahLst/>
                <a:cxnLst/>
                <a:rect l="l" t="t" r="r" b="b"/>
                <a:pathLst>
                  <a:path w="1350009">
                    <a:moveTo>
                      <a:pt x="0" y="0"/>
                    </a:moveTo>
                    <a:lnTo>
                      <a:pt x="1349997" y="0"/>
                    </a:lnTo>
                  </a:path>
                </a:pathLst>
              </a:custGeom>
              <a:ln w="3810">
                <a:solidFill>
                  <a:srgbClr val="231F20"/>
                </a:solidFill>
              </a:ln>
            </p:spPr>
            <p:txBody>
              <a:bodyPr wrap="square" lIns="0" tIns="0" rIns="0" bIns="0" rtlCol="0"/>
              <a:lstStyle/>
              <a:p>
                <a:endParaRPr sz="1519"/>
              </a:p>
            </p:txBody>
          </p:sp>
        </p:grp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7E0CE282-D909-5762-FE5C-C463049035ED}"/>
                </a:ext>
              </a:extLst>
            </p:cNvPr>
            <p:cNvSpPr txBox="1"/>
            <p:nvPr/>
          </p:nvSpPr>
          <p:spPr>
            <a:xfrm>
              <a:off x="6226809" y="4356396"/>
              <a:ext cx="777238" cy="1324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1192" tIns="0" rIns="11192" bIns="0" rtlCol="0" anchor="t" anchorCtr="0">
              <a:no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FF33CC"/>
                  </a:solidFill>
                  <a:latin typeface="ＭＳ ゴシック" pitchFamily="49" charset="-128"/>
                  <a:ea typeface="ＭＳ ゴシック" pitchFamily="49" charset="-128"/>
                </a:rPr>
                <a:t>申込単位未満不可</a:t>
              </a:r>
              <a:endParaRPr kumimoji="1" lang="en-US" altLang="ja-JP" sz="700" dirty="0">
                <a:solidFill>
                  <a:srgbClr val="FF33CC"/>
                </a:solidFill>
                <a:latin typeface="ＭＳ ゴシック" pitchFamily="49" charset="-128"/>
                <a:ea typeface="ＭＳ ゴシック" pitchFamily="49" charset="-128"/>
              </a:endParaRPr>
            </a:p>
          </p:txBody>
        </p:sp>
        <p:sp>
          <p:nvSpPr>
            <p:cNvPr id="98" name="Rectangle 18">
              <a:extLst>
                <a:ext uri="{FF2B5EF4-FFF2-40B4-BE49-F238E27FC236}">
                  <a16:creationId xmlns:a16="http://schemas.microsoft.com/office/drawing/2014/main" id="{3F27678F-3A31-D143-5980-B7C689E469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37917" y="4306218"/>
              <a:ext cx="762955" cy="212642"/>
            </a:xfrm>
            <a:prstGeom prst="rect">
              <a:avLst/>
            </a:prstGeom>
            <a:noFill/>
            <a:ln w="6350" cap="flat">
              <a:solidFill>
                <a:srgbClr val="FF33C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28429" tIns="14214" rIns="28429" bIns="14214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grpSp>
        <p:nvGrpSpPr>
          <p:cNvPr id="121" name="グループ化 120">
            <a:extLst>
              <a:ext uri="{FF2B5EF4-FFF2-40B4-BE49-F238E27FC236}">
                <a16:creationId xmlns:a16="http://schemas.microsoft.com/office/drawing/2014/main" id="{F8A177CE-7D80-F2C1-2B8E-95EAB4D9BA12}"/>
              </a:ext>
            </a:extLst>
          </p:cNvPr>
          <p:cNvGrpSpPr/>
          <p:nvPr/>
        </p:nvGrpSpPr>
        <p:grpSpPr>
          <a:xfrm>
            <a:off x="321722" y="3862621"/>
            <a:ext cx="2396008" cy="1507986"/>
            <a:chOff x="5330835" y="3035256"/>
            <a:chExt cx="2396008" cy="1507986"/>
          </a:xfrm>
        </p:grpSpPr>
        <p:grpSp>
          <p:nvGrpSpPr>
            <p:cNvPr id="122" name="グループ化 121">
              <a:extLst>
                <a:ext uri="{FF2B5EF4-FFF2-40B4-BE49-F238E27FC236}">
                  <a16:creationId xmlns:a16="http://schemas.microsoft.com/office/drawing/2014/main" id="{FC20A032-50F0-2C26-EB6D-EB685F4871C0}"/>
                </a:ext>
              </a:extLst>
            </p:cNvPr>
            <p:cNvGrpSpPr/>
            <p:nvPr/>
          </p:nvGrpSpPr>
          <p:grpSpPr>
            <a:xfrm>
              <a:off x="5330835" y="3035256"/>
              <a:ext cx="2396008" cy="1507986"/>
              <a:chOff x="495874" y="1534295"/>
              <a:chExt cx="2396008" cy="1507986"/>
            </a:xfrm>
          </p:grpSpPr>
          <p:sp>
            <p:nvSpPr>
              <p:cNvPr id="125" name="object 261">
                <a:extLst>
                  <a:ext uri="{FF2B5EF4-FFF2-40B4-BE49-F238E27FC236}">
                    <a16:creationId xmlns:a16="http://schemas.microsoft.com/office/drawing/2014/main" id="{DED78F2F-7172-9430-1FB8-C96A7484FDF8}"/>
                  </a:ext>
                </a:extLst>
              </p:cNvPr>
              <p:cNvSpPr txBox="1"/>
              <p:nvPr/>
            </p:nvSpPr>
            <p:spPr>
              <a:xfrm>
                <a:off x="638802" y="1848882"/>
                <a:ext cx="664971" cy="126460"/>
              </a:xfrm>
              <a:prstGeom prst="rect">
                <a:avLst/>
              </a:prstGeom>
              <a:solidFill>
                <a:schemeClr val="bg1"/>
              </a:solidFill>
              <a:ln w="3809">
                <a:solidFill>
                  <a:srgbClr val="231F20"/>
                </a:solidFill>
              </a:ln>
            </p:spPr>
            <p:txBody>
              <a:bodyPr vert="horz" wrap="square" lIns="0" tIns="3317" rIns="0" bIns="0" rtlCol="0">
                <a:spAutoFit/>
              </a:bodyPr>
              <a:lstStyle/>
              <a:p>
                <a:pPr marL="10224" algn="ctr">
                  <a:spcBef>
                    <a:spcPts val="26"/>
                  </a:spcBef>
                </a:pPr>
                <a:r>
                  <a:rPr lang="en-US" altLang="ja-JP" sz="800" spc="131" dirty="0">
                    <a:solidFill>
                      <a:srgbClr val="231F20"/>
                    </a:solidFill>
                    <a:latin typeface="UD デジタル 教科書体 NK-R" panose="02020400000000000000" pitchFamily="18" charset="-128"/>
                    <a:ea typeface="UD デジタル 教科書体 NK-R" panose="02020400000000000000" pitchFamily="18" charset="-128"/>
                    <a:cs typeface="PMingLiU"/>
                  </a:rPr>
                  <a:t>2478410</a:t>
                </a:r>
                <a:endParaRPr sz="8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  <a:cs typeface="PMingLiU"/>
                </a:endParaRPr>
              </a:p>
            </p:txBody>
          </p:sp>
          <p:sp>
            <p:nvSpPr>
              <p:cNvPr id="126" name="テキスト ボックス 125">
                <a:extLst>
                  <a:ext uri="{FF2B5EF4-FFF2-40B4-BE49-F238E27FC236}">
                    <a16:creationId xmlns:a16="http://schemas.microsoft.com/office/drawing/2014/main" id="{BBC23337-0107-D2C9-E16F-1E058B13E698}"/>
                  </a:ext>
                </a:extLst>
              </p:cNvPr>
              <p:cNvSpPr txBox="1"/>
              <p:nvPr/>
            </p:nvSpPr>
            <p:spPr>
              <a:xfrm>
                <a:off x="603440" y="1534295"/>
                <a:ext cx="1686849" cy="2904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15669" tIns="0" rIns="15669" bIns="0" rtlCol="0" anchor="t" anchorCtr="0">
                <a:noAutofit/>
              </a:bodyPr>
              <a:lstStyle/>
              <a:p>
                <a:r>
                  <a:rPr kumimoji="1" lang="ja-JP" altLang="en-US" sz="8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キャラいもキューブ　</a:t>
                </a:r>
                <a:endParaRPr kumimoji="1" lang="en-US" altLang="ja-JP" sz="800" b="1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r>
                  <a:rPr kumimoji="1" lang="ja-JP" altLang="en-US" sz="8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まぼろしの味噌</a:t>
                </a:r>
                <a:r>
                  <a:rPr kumimoji="1" lang="en-US" altLang="ja-JP" sz="8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40g</a:t>
                </a:r>
              </a:p>
            </p:txBody>
          </p:sp>
          <p:grpSp>
            <p:nvGrpSpPr>
              <p:cNvPr id="129" name="グループ化 128">
                <a:extLst>
                  <a:ext uri="{FF2B5EF4-FFF2-40B4-BE49-F238E27FC236}">
                    <a16:creationId xmlns:a16="http://schemas.microsoft.com/office/drawing/2014/main" id="{14455A80-A2F4-350A-EEAF-48FF62ACB36F}"/>
                  </a:ext>
                </a:extLst>
              </p:cNvPr>
              <p:cNvGrpSpPr/>
              <p:nvPr/>
            </p:nvGrpSpPr>
            <p:grpSpPr>
              <a:xfrm>
                <a:off x="495874" y="1599973"/>
                <a:ext cx="2396008" cy="1442308"/>
                <a:chOff x="129441" y="6796723"/>
                <a:chExt cx="2396008" cy="1442308"/>
              </a:xfrm>
            </p:grpSpPr>
            <p:grpSp>
              <p:nvGrpSpPr>
                <p:cNvPr id="131" name="グループ化 130">
                  <a:extLst>
                    <a:ext uri="{FF2B5EF4-FFF2-40B4-BE49-F238E27FC236}">
                      <a16:creationId xmlns:a16="http://schemas.microsoft.com/office/drawing/2014/main" id="{38B4B2DE-258D-FBF2-7692-2A75FE944546}"/>
                    </a:ext>
                  </a:extLst>
                </p:cNvPr>
                <p:cNvGrpSpPr/>
                <p:nvPr/>
              </p:nvGrpSpPr>
              <p:grpSpPr>
                <a:xfrm>
                  <a:off x="129441" y="8000527"/>
                  <a:ext cx="2362116" cy="238504"/>
                  <a:chOff x="5826199" y="16134770"/>
                  <a:chExt cx="3014195" cy="279461"/>
                </a:xfrm>
              </p:grpSpPr>
              <p:grpSp>
                <p:nvGrpSpPr>
                  <p:cNvPr id="143" name="グループ化 142">
                    <a:extLst>
                      <a:ext uri="{FF2B5EF4-FFF2-40B4-BE49-F238E27FC236}">
                        <a16:creationId xmlns:a16="http://schemas.microsoft.com/office/drawing/2014/main" id="{BC0701C2-83C9-6F5D-C9ED-BD9818F512D7}"/>
                      </a:ext>
                    </a:extLst>
                  </p:cNvPr>
                  <p:cNvGrpSpPr/>
                  <p:nvPr/>
                </p:nvGrpSpPr>
                <p:grpSpPr>
                  <a:xfrm>
                    <a:off x="7959370" y="16134770"/>
                    <a:ext cx="881024" cy="279461"/>
                    <a:chOff x="-2882367" y="5994934"/>
                    <a:chExt cx="853911" cy="78185"/>
                  </a:xfrm>
                </p:grpSpPr>
                <p:sp>
                  <p:nvSpPr>
                    <p:cNvPr id="148" name="Rectangle 18">
                      <a:extLst>
                        <a:ext uri="{FF2B5EF4-FFF2-40B4-BE49-F238E27FC236}">
                          <a16:creationId xmlns:a16="http://schemas.microsoft.com/office/drawing/2014/main" id="{3F684D34-DB5C-A541-2CEF-9D16ECE693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-2880589" y="5994934"/>
                      <a:ext cx="833280" cy="697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6350" cap="flat">
                      <a:solidFill>
                        <a:srgbClr val="0099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39800" tIns="19900" rIns="39800" bIns="1990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ja-JP" altLang="en-US" sz="2400"/>
                    </a:p>
                  </p:txBody>
                </p:sp>
                <p:sp>
                  <p:nvSpPr>
                    <p:cNvPr id="149" name="テキスト ボックス 148">
                      <a:extLst>
                        <a:ext uri="{FF2B5EF4-FFF2-40B4-BE49-F238E27FC236}">
                          <a16:creationId xmlns:a16="http://schemas.microsoft.com/office/drawing/2014/main" id="{A0835E84-F171-A7A1-034A-E45798FE996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-2882367" y="6011049"/>
                      <a:ext cx="853911" cy="6207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lIns="15669" tIns="0" rIns="15669" bIns="0" rtlCol="0" anchor="t" anchorCtr="0">
                      <a:noAutofit/>
                    </a:bodyPr>
                    <a:lstStyle/>
                    <a:p>
                      <a:pPr algn="ctr"/>
                      <a:r>
                        <a:rPr kumimoji="1" lang="ja-JP" altLang="en-US" sz="700" dirty="0">
                          <a:solidFill>
                            <a:srgbClr val="0099FF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出荷まで約</a:t>
                      </a:r>
                      <a:r>
                        <a:rPr kumimoji="1" lang="en-US" altLang="ja-JP" sz="700" dirty="0">
                          <a:solidFill>
                            <a:srgbClr val="0099FF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4</a:t>
                      </a:r>
                      <a:r>
                        <a:rPr kumimoji="1" lang="ja-JP" altLang="en-US" sz="700" dirty="0">
                          <a:solidFill>
                            <a:srgbClr val="0099FF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日</a:t>
                      </a:r>
                      <a:endParaRPr kumimoji="1" lang="en-US" altLang="ja-JP" sz="700" dirty="0">
                        <a:solidFill>
                          <a:srgbClr val="0099FF"/>
                        </a:solidFill>
                        <a:latin typeface="ＭＳ ゴシック" pitchFamily="49" charset="-128"/>
                        <a:ea typeface="ＭＳ ゴシック" pitchFamily="49" charset="-128"/>
                      </a:endParaRPr>
                    </a:p>
                  </p:txBody>
                </p:sp>
              </p:grpSp>
              <p:grpSp>
                <p:nvGrpSpPr>
                  <p:cNvPr id="145" name="グループ化 144">
                    <a:extLst>
                      <a:ext uri="{FF2B5EF4-FFF2-40B4-BE49-F238E27FC236}">
                        <a16:creationId xmlns:a16="http://schemas.microsoft.com/office/drawing/2014/main" id="{68EFF680-F0B7-68F2-6098-D906EF6CF02F}"/>
                      </a:ext>
                    </a:extLst>
                  </p:cNvPr>
                  <p:cNvGrpSpPr/>
                  <p:nvPr/>
                </p:nvGrpSpPr>
                <p:grpSpPr>
                  <a:xfrm>
                    <a:off x="5826199" y="16135275"/>
                    <a:ext cx="1312553" cy="278698"/>
                    <a:chOff x="-1477777" y="5475176"/>
                    <a:chExt cx="655302" cy="57431"/>
                  </a:xfrm>
                </p:grpSpPr>
                <p:sp>
                  <p:nvSpPr>
                    <p:cNvPr id="146" name="Rectangle 18">
                      <a:extLst>
                        <a:ext uri="{FF2B5EF4-FFF2-40B4-BE49-F238E27FC236}">
                          <a16:creationId xmlns:a16="http://schemas.microsoft.com/office/drawing/2014/main" id="{B6AEF881-934F-C301-16D7-CD2DD0644C6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-1394686" y="5475176"/>
                      <a:ext cx="494503" cy="5134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6350" cap="flat">
                      <a:solidFill>
                        <a:srgbClr val="FF33CC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39800" tIns="19900" rIns="39800" bIns="1990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ja-JP" altLang="en-US" sz="2400"/>
                    </a:p>
                  </p:txBody>
                </p:sp>
                <p:sp>
                  <p:nvSpPr>
                    <p:cNvPr id="147" name="テキスト ボックス 146">
                      <a:extLst>
                        <a:ext uri="{FF2B5EF4-FFF2-40B4-BE49-F238E27FC236}">
                          <a16:creationId xmlns:a16="http://schemas.microsoft.com/office/drawing/2014/main" id="{7849A09A-81D5-F7A0-3D7C-FEFA794BD1B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-1477777" y="5486888"/>
                      <a:ext cx="655302" cy="4571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lIns="15669" tIns="0" rIns="15669" bIns="0" rtlCol="0" anchor="t" anchorCtr="0">
                      <a:noAutofit/>
                    </a:bodyPr>
                    <a:lstStyle/>
                    <a:p>
                      <a:pPr algn="ctr"/>
                      <a:r>
                        <a:rPr kumimoji="1" lang="ja-JP" altLang="en-US" sz="700" dirty="0">
                          <a:solidFill>
                            <a:srgbClr val="FF33CC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カートン割れ不可</a:t>
                      </a:r>
                      <a:endParaRPr kumimoji="1" lang="en-US" altLang="ja-JP" sz="700" dirty="0">
                        <a:solidFill>
                          <a:srgbClr val="FF33CC"/>
                        </a:solidFill>
                        <a:latin typeface="ＭＳ ゴシック" pitchFamily="49" charset="-128"/>
                        <a:ea typeface="ＭＳ ゴシック" pitchFamily="49" charset="-128"/>
                      </a:endParaRPr>
                    </a:p>
                  </p:txBody>
                </p:sp>
              </p:grpSp>
            </p:grpSp>
            <p:grpSp>
              <p:nvGrpSpPr>
                <p:cNvPr id="132" name="グループ化 131">
                  <a:extLst>
                    <a:ext uri="{FF2B5EF4-FFF2-40B4-BE49-F238E27FC236}">
                      <a16:creationId xmlns:a16="http://schemas.microsoft.com/office/drawing/2014/main" id="{AF40479D-E0EA-2BA1-6F80-2AE6A13D22B3}"/>
                    </a:ext>
                  </a:extLst>
                </p:cNvPr>
                <p:cNvGrpSpPr/>
                <p:nvPr/>
              </p:nvGrpSpPr>
              <p:grpSpPr>
                <a:xfrm>
                  <a:off x="268921" y="6796723"/>
                  <a:ext cx="2256528" cy="1176155"/>
                  <a:chOff x="280400" y="6625626"/>
                  <a:chExt cx="2256528" cy="1176155"/>
                </a:xfrm>
              </p:grpSpPr>
              <p:sp>
                <p:nvSpPr>
                  <p:cNvPr id="133" name="テキスト ボックス 132">
                    <a:extLst>
                      <a:ext uri="{FF2B5EF4-FFF2-40B4-BE49-F238E27FC236}">
                        <a16:creationId xmlns:a16="http://schemas.microsoft.com/office/drawing/2014/main" id="{CD0E3465-9DD5-1E89-5EF4-48E94545B33C}"/>
                      </a:ext>
                    </a:extLst>
                  </p:cNvPr>
                  <p:cNvSpPr txBox="1"/>
                  <p:nvPr/>
                </p:nvSpPr>
                <p:spPr>
                  <a:xfrm>
                    <a:off x="280400" y="7431387"/>
                    <a:ext cx="1973839" cy="37039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15669" tIns="0" rIns="15669" bIns="0" rtlCol="0" anchor="t" anchorCtr="0">
                    <a:noAutofit/>
                  </a:bodyPr>
                  <a:lstStyle/>
                  <a:p>
                    <a:r>
                      <a:rPr kumimoji="1" lang="ja-JP" altLang="en-US" sz="800" dirty="0">
                        <a:latin typeface="+mn-ea"/>
                      </a:rPr>
                      <a:t>パッケージサイズ：</a:t>
                    </a:r>
                    <a:r>
                      <a:rPr kumimoji="1" lang="en-US" altLang="ja-JP" sz="800" dirty="0">
                        <a:latin typeface="+mn-ea"/>
                      </a:rPr>
                      <a:t>12</a:t>
                    </a:r>
                    <a:r>
                      <a:rPr lang="en-US" altLang="ja-JP" sz="800" dirty="0">
                        <a:latin typeface="+mn-ea"/>
                      </a:rPr>
                      <a:t>×3.5×17cm</a:t>
                    </a:r>
                  </a:p>
                  <a:p>
                    <a:r>
                      <a:rPr kumimoji="1" lang="ja-JP" altLang="en-US" sz="800" dirty="0">
                        <a:latin typeface="游ゴシック Medium" panose="020B0500000000000000" pitchFamily="50" charset="-128"/>
                        <a:ea typeface="游ゴシック Medium" panose="020B0500000000000000" pitchFamily="50" charset="-128"/>
                      </a:rPr>
                      <a:t>荷姿：袋入り</a:t>
                    </a:r>
                    <a:endParaRPr kumimoji="1" lang="en-US" altLang="ja-JP" sz="800" dirty="0">
                      <a:latin typeface="游ゴシック Medium" panose="020B0500000000000000" pitchFamily="50" charset="-128"/>
                      <a:ea typeface="游ゴシック Medium" panose="020B0500000000000000" pitchFamily="50" charset="-128"/>
                    </a:endParaRPr>
                  </a:p>
                  <a:p>
                    <a:r>
                      <a:rPr kumimoji="1" lang="ja-JP" altLang="en-US" sz="800" dirty="0">
                        <a:latin typeface="+mn-ea"/>
                      </a:rPr>
                      <a:t>賞味期間：</a:t>
                    </a:r>
                    <a:r>
                      <a:rPr kumimoji="1" lang="en-US" altLang="ja-JP" sz="800" dirty="0">
                        <a:latin typeface="+mn-ea"/>
                      </a:rPr>
                      <a:t>365</a:t>
                    </a:r>
                    <a:r>
                      <a:rPr kumimoji="1" lang="ja-JP" altLang="en-US" sz="800" dirty="0">
                        <a:latin typeface="+mn-ea"/>
                      </a:rPr>
                      <a:t>日（残日数</a:t>
                    </a:r>
                    <a:r>
                      <a:rPr kumimoji="1" lang="en-US" altLang="ja-JP" sz="800" dirty="0">
                        <a:latin typeface="+mn-ea"/>
                      </a:rPr>
                      <a:t>180</a:t>
                    </a:r>
                    <a:r>
                      <a:rPr kumimoji="1" lang="ja-JP" altLang="en-US" sz="800" dirty="0">
                        <a:latin typeface="+mn-ea"/>
                      </a:rPr>
                      <a:t>日以上）</a:t>
                    </a:r>
                    <a:endParaRPr kumimoji="1" lang="en-US" altLang="ja-JP" sz="800" dirty="0">
                      <a:latin typeface="+mn-ea"/>
                    </a:endParaRPr>
                  </a:p>
                </p:txBody>
              </p:sp>
              <p:grpSp>
                <p:nvGrpSpPr>
                  <p:cNvPr id="134" name="グループ化 133">
                    <a:extLst>
                      <a:ext uri="{FF2B5EF4-FFF2-40B4-BE49-F238E27FC236}">
                        <a16:creationId xmlns:a16="http://schemas.microsoft.com/office/drawing/2014/main" id="{3BF2FAC9-03A5-74E8-46FE-5B4E892ABEF9}"/>
                      </a:ext>
                    </a:extLst>
                  </p:cNvPr>
                  <p:cNvGrpSpPr/>
                  <p:nvPr/>
                </p:nvGrpSpPr>
                <p:grpSpPr>
                  <a:xfrm>
                    <a:off x="288020" y="6625626"/>
                    <a:ext cx="2248908" cy="778214"/>
                    <a:chOff x="417570" y="7506351"/>
                    <a:chExt cx="2248908" cy="778214"/>
                  </a:xfrm>
                </p:grpSpPr>
                <p:sp>
                  <p:nvSpPr>
                    <p:cNvPr id="135" name="テキスト ボックス 134">
                      <a:extLst>
                        <a:ext uri="{FF2B5EF4-FFF2-40B4-BE49-F238E27FC236}">
                          <a16:creationId xmlns:a16="http://schemas.microsoft.com/office/drawing/2014/main" id="{80DAAF50-CF54-844E-387E-0A3B99DF14F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309151" y="7718132"/>
                      <a:ext cx="292388" cy="450838"/>
                    </a:xfrm>
                    <a:prstGeom prst="rect">
                      <a:avLst/>
                    </a:prstGeom>
                    <a:noFill/>
                  </p:spPr>
                  <p:txBody>
                    <a:bodyPr vert="eaVert" wrap="square" rtlCol="0">
                      <a:spAutoFit/>
                    </a:bodyPr>
                    <a:lstStyle/>
                    <a:p>
                      <a:pPr defTabSz="397947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ja-JP" altLang="en-US" sz="700" b="1" dirty="0">
                          <a:solidFill>
                            <a:srgbClr val="FF3399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（税別）</a:t>
                      </a:r>
                    </a:p>
                  </p:txBody>
                </p:sp>
                <p:sp>
                  <p:nvSpPr>
                    <p:cNvPr id="136" name="object 253">
                      <a:extLst>
                        <a:ext uri="{FF2B5EF4-FFF2-40B4-BE49-F238E27FC236}">
                          <a16:creationId xmlns:a16="http://schemas.microsoft.com/office/drawing/2014/main" id="{1FD9C84A-4EEC-92AD-89F4-99304749105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7570" y="8222407"/>
                      <a:ext cx="1952987" cy="62158"/>
                    </a:xfrm>
                    <a:prstGeom prst="rect">
                      <a:avLst/>
                    </a:prstGeom>
                  </p:spPr>
                  <p:txBody>
                    <a:bodyPr vert="horz" wrap="square" lIns="0" tIns="5804" rIns="0" bIns="0" rtlCol="0">
                      <a:spAutoFit/>
                    </a:bodyPr>
                    <a:lstStyle/>
                    <a:p>
                      <a:pPr marL="5528">
                        <a:lnSpc>
                          <a:spcPts val="275"/>
                        </a:lnSpc>
                        <a:spcBef>
                          <a:spcPts val="46"/>
                        </a:spcBef>
                      </a:pPr>
                      <a:r>
                        <a:rPr sz="800" b="1" spc="16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申</a:t>
                      </a:r>
                      <a:r>
                        <a:rPr sz="800" b="1" spc="-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 </a:t>
                      </a:r>
                      <a:r>
                        <a:rPr sz="800" b="1" spc="16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込</a:t>
                      </a:r>
                      <a:r>
                        <a:rPr sz="800" b="1" spc="-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 </a:t>
                      </a:r>
                      <a:r>
                        <a:rPr sz="800" b="1" spc="16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単</a:t>
                      </a:r>
                      <a:r>
                        <a:rPr sz="800" b="1" spc="-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 </a:t>
                      </a:r>
                      <a:r>
                        <a:rPr sz="800" b="1" spc="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位</a:t>
                      </a:r>
                      <a:r>
                        <a:rPr lang="ja-JP" altLang="en-US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　</a:t>
                      </a:r>
                      <a:r>
                        <a:rPr lang="en-US" altLang="ja-JP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60</a:t>
                      </a:r>
                      <a:r>
                        <a:rPr lang="ja-JP" altLang="en-US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個（</a:t>
                      </a:r>
                      <a:r>
                        <a:rPr lang="en-US" altLang="ja-JP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15×4</a:t>
                      </a:r>
                      <a:r>
                        <a:rPr lang="ja-JP" altLang="en-US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カートン）</a:t>
                      </a:r>
                      <a:endParaRPr sz="800" dirty="0">
                        <a:latin typeface="Microsoft JhengHei"/>
                        <a:cs typeface="Microsoft JhengHei"/>
                      </a:endParaRPr>
                    </a:p>
                  </p:txBody>
                </p:sp>
                <p:sp>
                  <p:nvSpPr>
                    <p:cNvPr id="137" name="object 260">
                      <a:extLst>
                        <a:ext uri="{FF2B5EF4-FFF2-40B4-BE49-F238E27FC236}">
                          <a16:creationId xmlns:a16="http://schemas.microsoft.com/office/drawing/2014/main" id="{2402ECBC-9BE5-1F49-00D8-D75911637DF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715886" y="7817371"/>
                      <a:ext cx="852315" cy="252361"/>
                    </a:xfrm>
                    <a:prstGeom prst="rect">
                      <a:avLst/>
                    </a:prstGeom>
                  </p:spPr>
                  <p:txBody>
                    <a:bodyPr vert="horz" wrap="square" lIns="0" tIns="6080" rIns="0" bIns="0" rtlCol="0">
                      <a:spAutoFit/>
                    </a:bodyPr>
                    <a:lstStyle/>
                    <a:p>
                      <a:pPr marL="5528" algn="ctr">
                        <a:spcBef>
                          <a:spcPts val="48"/>
                        </a:spcBef>
                        <a:tabLst>
                          <a:tab pos="398225" algn="l"/>
                        </a:tabLst>
                      </a:pPr>
                      <a:r>
                        <a:rPr sz="1600" b="1" spc="4" dirty="0">
                          <a:solidFill>
                            <a:srgbClr val="EC008C"/>
                          </a:solidFill>
                          <a:uFill>
                            <a:solidFill>
                              <a:srgbClr val="231F20"/>
                            </a:solidFill>
                          </a:uFill>
                          <a:latin typeface="Century Gothic"/>
                          <a:cs typeface="Century Gothic"/>
                        </a:rPr>
                        <a:t>¥</a:t>
                      </a:r>
                      <a:r>
                        <a:rPr lang="en-US" altLang="ja-JP" sz="1600" b="1" spc="4" dirty="0">
                          <a:solidFill>
                            <a:srgbClr val="EC008C"/>
                          </a:solidFill>
                          <a:uFill>
                            <a:solidFill>
                              <a:srgbClr val="231F20"/>
                            </a:solidFill>
                          </a:uFill>
                          <a:latin typeface="Century Gothic"/>
                          <a:cs typeface="Century Gothic"/>
                        </a:rPr>
                        <a:t>299</a:t>
                      </a:r>
                      <a:endParaRPr sz="2800" dirty="0">
                        <a:latin typeface="Century Gothic"/>
                        <a:cs typeface="Century Gothic"/>
                      </a:endParaRPr>
                    </a:p>
                  </p:txBody>
                </p:sp>
                <p:sp>
                  <p:nvSpPr>
                    <p:cNvPr id="138" name="object 260">
                      <a:extLst>
                        <a:ext uri="{FF2B5EF4-FFF2-40B4-BE49-F238E27FC236}">
                          <a16:creationId xmlns:a16="http://schemas.microsoft.com/office/drawing/2014/main" id="{48F06E3E-C856-86EE-0343-242EE82988E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31466" y="7933080"/>
                      <a:ext cx="281367" cy="120401"/>
                    </a:xfrm>
                    <a:prstGeom prst="rect">
                      <a:avLst/>
                    </a:prstGeom>
                  </p:spPr>
                  <p:txBody>
                    <a:bodyPr vert="horz" wrap="square" lIns="0" tIns="6080" rIns="0" bIns="0" rtlCol="0">
                      <a:spAutoFit/>
                    </a:bodyPr>
                    <a:lstStyle/>
                    <a:p>
                      <a:pPr marL="5528">
                        <a:spcBef>
                          <a:spcPts val="48"/>
                        </a:spcBef>
                        <a:tabLst>
                          <a:tab pos="398225" algn="l"/>
                        </a:tabLst>
                      </a:pPr>
                      <a:r>
                        <a:rPr lang="en-US" altLang="ja-JP" sz="740" spc="24" dirty="0">
                          <a:solidFill>
                            <a:srgbClr val="231F20"/>
                          </a:solidFill>
                          <a:uFill>
                            <a:solidFill>
                              <a:srgbClr val="231F20"/>
                            </a:solidFill>
                          </a:uFill>
                          <a:latin typeface="Yu Gothic UI Semibold" panose="020B0700000000000000" pitchFamily="50" charset="-128"/>
                          <a:ea typeface="Yu Gothic UI Semibold" panose="020B0700000000000000" pitchFamily="50" charset="-128"/>
                          <a:cs typeface="Century Gothic"/>
                        </a:rPr>
                        <a:t>MMQ</a:t>
                      </a:r>
                      <a:endParaRPr lang="en-US" sz="740" spc="24" dirty="0">
                        <a:solidFill>
                          <a:srgbClr val="231F20"/>
                        </a:solidFill>
                        <a:uFill>
                          <a:solidFill>
                            <a:srgbClr val="231F20"/>
                          </a:solidFill>
                        </a:uFill>
                        <a:latin typeface="Yu Gothic UI Semibold" panose="020B0700000000000000" pitchFamily="50" charset="-128"/>
                        <a:ea typeface="Yu Gothic UI Semibold" panose="020B0700000000000000" pitchFamily="50" charset="-128"/>
                        <a:cs typeface="Century Gothic"/>
                      </a:endParaRPr>
                    </a:p>
                  </p:txBody>
                </p:sp>
                <p:grpSp>
                  <p:nvGrpSpPr>
                    <p:cNvPr id="139" name="グループ化 138">
                      <a:extLst>
                        <a:ext uri="{FF2B5EF4-FFF2-40B4-BE49-F238E27FC236}">
                          <a16:creationId xmlns:a16="http://schemas.microsoft.com/office/drawing/2014/main" id="{9FDD9828-39FC-ED42-DECD-E9627174027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879972" y="7506351"/>
                      <a:ext cx="786506" cy="180011"/>
                      <a:chOff x="48631" y="4319865"/>
                      <a:chExt cx="1806950" cy="413558"/>
                    </a:xfrm>
                  </p:grpSpPr>
                  <p:sp>
                    <p:nvSpPr>
                      <p:cNvPr id="141" name="角丸四角形 287">
                        <a:extLst>
                          <a:ext uri="{FF2B5EF4-FFF2-40B4-BE49-F238E27FC236}">
                            <a16:creationId xmlns:a16="http://schemas.microsoft.com/office/drawing/2014/main" id="{F918E3B5-A3FD-BF42-741A-047C8735241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44056" y="4319865"/>
                        <a:ext cx="1391651" cy="413558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 w="3175"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dirty="0"/>
                      </a:p>
                    </p:txBody>
                  </p:sp>
                  <p:sp>
                    <p:nvSpPr>
                      <p:cNvPr id="142" name="角丸四角形 295">
                        <a:extLst>
                          <a:ext uri="{FF2B5EF4-FFF2-40B4-BE49-F238E27FC236}">
                            <a16:creationId xmlns:a16="http://schemas.microsoft.com/office/drawing/2014/main" id="{47C0BB2B-A316-92F8-9D43-9B1A7C2384A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631" y="4409544"/>
                        <a:ext cx="1806950" cy="310460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noFill/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kumimoji="1" lang="ja-JP" altLang="en-US" sz="700" spc="-26" dirty="0">
                            <a:solidFill>
                              <a:srgbClr val="FF0000"/>
                            </a:solidFill>
                            <a:latin typeface="メイリオ" panose="020B0604030504040204" pitchFamily="50" charset="-128"/>
                            <a:ea typeface="メイリオ" panose="020B0604030504040204" pitchFamily="50" charset="-128"/>
                          </a:rPr>
                          <a:t>軽減税率</a:t>
                        </a:r>
                        <a:r>
                          <a:rPr kumimoji="1" lang="en-US" altLang="ja-JP" sz="700" spc="-26" dirty="0">
                            <a:solidFill>
                              <a:srgbClr val="FF0000"/>
                            </a:solidFill>
                            <a:latin typeface="メイリオ" panose="020B0604030504040204" pitchFamily="50" charset="-128"/>
                            <a:ea typeface="メイリオ" panose="020B0604030504040204" pitchFamily="50" charset="-128"/>
                          </a:rPr>
                          <a:t>8</a:t>
                        </a:r>
                        <a:r>
                          <a:rPr kumimoji="1" lang="ja-JP" altLang="en-US" sz="700" spc="-26" dirty="0">
                            <a:solidFill>
                              <a:srgbClr val="FF0000"/>
                            </a:solidFill>
                            <a:latin typeface="メイリオ" panose="020B0604030504040204" pitchFamily="50" charset="-128"/>
                            <a:ea typeface="メイリオ" panose="020B0604030504040204" pitchFamily="50" charset="-128"/>
                          </a:rPr>
                          <a:t>％</a:t>
                        </a:r>
                      </a:p>
                    </p:txBody>
                  </p:sp>
                </p:grpSp>
                <p:sp>
                  <p:nvSpPr>
                    <p:cNvPr id="140" name="object 259">
                      <a:extLst>
                        <a:ext uri="{FF2B5EF4-FFF2-40B4-BE49-F238E27FC236}">
                          <a16:creationId xmlns:a16="http://schemas.microsoft.com/office/drawing/2014/main" id="{87E43198-AE62-CFA8-4622-04B0527E8F6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7570" y="7754529"/>
                      <a:ext cx="2195841" cy="15215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0009">
                          <a:moveTo>
                            <a:pt x="0" y="0"/>
                          </a:moveTo>
                          <a:lnTo>
                            <a:pt x="1349997" y="0"/>
                          </a:lnTo>
                        </a:path>
                      </a:pathLst>
                    </a:custGeom>
                    <a:ln w="3810">
                      <a:solidFill>
                        <a:srgbClr val="231F20"/>
                      </a:solidFill>
                    </a:ln>
                  </p:spPr>
                  <p:txBody>
                    <a:bodyPr wrap="square" lIns="0" tIns="0" rIns="0" bIns="0" rtlCol="0"/>
                    <a:lstStyle/>
                    <a:p>
                      <a:endParaRPr sz="1519" dirty="0"/>
                    </a:p>
                  </p:txBody>
                </p:sp>
              </p:grpSp>
            </p:grpSp>
          </p:grpSp>
          <p:sp>
            <p:nvSpPr>
              <p:cNvPr id="130" name="object 259">
                <a:extLst>
                  <a:ext uri="{FF2B5EF4-FFF2-40B4-BE49-F238E27FC236}">
                    <a16:creationId xmlns:a16="http://schemas.microsoft.com/office/drawing/2014/main" id="{49280F2D-0480-4B29-0375-A4A237A7FEBF}"/>
                  </a:ext>
                </a:extLst>
              </p:cNvPr>
              <p:cNvSpPr/>
              <p:nvPr/>
            </p:nvSpPr>
            <p:spPr>
              <a:xfrm>
                <a:off x="626301" y="2191511"/>
                <a:ext cx="2212515" cy="159130"/>
              </a:xfrm>
              <a:custGeom>
                <a:avLst/>
                <a:gdLst/>
                <a:ahLst/>
                <a:cxnLst/>
                <a:rect l="l" t="t" r="r" b="b"/>
                <a:pathLst>
                  <a:path w="1350009">
                    <a:moveTo>
                      <a:pt x="0" y="0"/>
                    </a:moveTo>
                    <a:lnTo>
                      <a:pt x="1349997" y="0"/>
                    </a:lnTo>
                  </a:path>
                </a:pathLst>
              </a:custGeom>
              <a:ln w="3810">
                <a:solidFill>
                  <a:srgbClr val="231F20"/>
                </a:solidFill>
              </a:ln>
            </p:spPr>
            <p:txBody>
              <a:bodyPr wrap="square" lIns="0" tIns="0" rIns="0" bIns="0" rtlCol="0"/>
              <a:lstStyle/>
              <a:p>
                <a:endParaRPr sz="1519"/>
              </a:p>
            </p:txBody>
          </p:sp>
        </p:grpSp>
        <p:sp>
          <p:nvSpPr>
            <p:cNvPr id="123" name="テキスト ボックス 122">
              <a:extLst>
                <a:ext uri="{FF2B5EF4-FFF2-40B4-BE49-F238E27FC236}">
                  <a16:creationId xmlns:a16="http://schemas.microsoft.com/office/drawing/2014/main" id="{D9D11275-D34A-C0BE-B2BC-88D4969E8BBA}"/>
                </a:ext>
              </a:extLst>
            </p:cNvPr>
            <p:cNvSpPr txBox="1"/>
            <p:nvPr/>
          </p:nvSpPr>
          <p:spPr>
            <a:xfrm>
              <a:off x="6226809" y="4356396"/>
              <a:ext cx="777238" cy="1324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1192" tIns="0" rIns="11192" bIns="0" rtlCol="0" anchor="t" anchorCtr="0">
              <a:no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FF33CC"/>
                  </a:solidFill>
                  <a:latin typeface="ＭＳ ゴシック" pitchFamily="49" charset="-128"/>
                  <a:ea typeface="ＭＳ ゴシック" pitchFamily="49" charset="-128"/>
                </a:rPr>
                <a:t>申込単位未満不可</a:t>
              </a:r>
              <a:endParaRPr kumimoji="1" lang="en-US" altLang="ja-JP" sz="700" dirty="0">
                <a:solidFill>
                  <a:srgbClr val="FF33CC"/>
                </a:solidFill>
                <a:latin typeface="ＭＳ ゴシック" pitchFamily="49" charset="-128"/>
                <a:ea typeface="ＭＳ ゴシック" pitchFamily="49" charset="-128"/>
              </a:endParaRPr>
            </a:p>
          </p:txBody>
        </p:sp>
        <p:sp>
          <p:nvSpPr>
            <p:cNvPr id="124" name="Rectangle 18">
              <a:extLst>
                <a:ext uri="{FF2B5EF4-FFF2-40B4-BE49-F238E27FC236}">
                  <a16:creationId xmlns:a16="http://schemas.microsoft.com/office/drawing/2014/main" id="{FA19CBCF-1176-8CC4-98FB-BF84D9FAD0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37917" y="4306218"/>
              <a:ext cx="762955" cy="212642"/>
            </a:xfrm>
            <a:prstGeom prst="rect">
              <a:avLst/>
            </a:prstGeom>
            <a:noFill/>
            <a:ln w="6350" cap="flat">
              <a:solidFill>
                <a:srgbClr val="FF33C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28429" tIns="14214" rIns="28429" bIns="14214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grpSp>
        <p:nvGrpSpPr>
          <p:cNvPr id="1100" name="グループ化 1099">
            <a:extLst>
              <a:ext uri="{FF2B5EF4-FFF2-40B4-BE49-F238E27FC236}">
                <a16:creationId xmlns:a16="http://schemas.microsoft.com/office/drawing/2014/main" id="{B3718199-5ACF-C9BE-2BF3-776C764C7F72}"/>
              </a:ext>
            </a:extLst>
          </p:cNvPr>
          <p:cNvGrpSpPr/>
          <p:nvPr/>
        </p:nvGrpSpPr>
        <p:grpSpPr>
          <a:xfrm>
            <a:off x="502966" y="7428638"/>
            <a:ext cx="2396008" cy="1507986"/>
            <a:chOff x="5330835" y="3035256"/>
            <a:chExt cx="2396008" cy="1507986"/>
          </a:xfrm>
        </p:grpSpPr>
        <p:grpSp>
          <p:nvGrpSpPr>
            <p:cNvPr id="1102" name="グループ化 1101">
              <a:extLst>
                <a:ext uri="{FF2B5EF4-FFF2-40B4-BE49-F238E27FC236}">
                  <a16:creationId xmlns:a16="http://schemas.microsoft.com/office/drawing/2014/main" id="{199F986A-8983-BFA3-7DDB-ADE7485531BD}"/>
                </a:ext>
              </a:extLst>
            </p:cNvPr>
            <p:cNvGrpSpPr/>
            <p:nvPr/>
          </p:nvGrpSpPr>
          <p:grpSpPr>
            <a:xfrm>
              <a:off x="5330835" y="3035256"/>
              <a:ext cx="2396008" cy="1507986"/>
              <a:chOff x="495874" y="1534295"/>
              <a:chExt cx="2396008" cy="1507986"/>
            </a:xfrm>
          </p:grpSpPr>
          <p:sp>
            <p:nvSpPr>
              <p:cNvPr id="1105" name="object 261">
                <a:extLst>
                  <a:ext uri="{FF2B5EF4-FFF2-40B4-BE49-F238E27FC236}">
                    <a16:creationId xmlns:a16="http://schemas.microsoft.com/office/drawing/2014/main" id="{C8BBC2FE-7FA3-17CA-D8DA-F36E8B6BAD42}"/>
                  </a:ext>
                </a:extLst>
              </p:cNvPr>
              <p:cNvSpPr txBox="1"/>
              <p:nvPr/>
            </p:nvSpPr>
            <p:spPr>
              <a:xfrm>
                <a:off x="638802" y="1846977"/>
                <a:ext cx="664971" cy="126460"/>
              </a:xfrm>
              <a:prstGeom prst="rect">
                <a:avLst/>
              </a:prstGeom>
              <a:solidFill>
                <a:schemeClr val="bg1"/>
              </a:solidFill>
              <a:ln w="3809">
                <a:solidFill>
                  <a:srgbClr val="231F20"/>
                </a:solidFill>
              </a:ln>
            </p:spPr>
            <p:txBody>
              <a:bodyPr vert="horz" wrap="square" lIns="0" tIns="3317" rIns="0" bIns="0" rtlCol="0">
                <a:spAutoFit/>
              </a:bodyPr>
              <a:lstStyle/>
              <a:p>
                <a:pPr marL="10224" algn="ctr">
                  <a:spcBef>
                    <a:spcPts val="26"/>
                  </a:spcBef>
                </a:pPr>
                <a:r>
                  <a:rPr lang="en-US" altLang="ja-JP" sz="800" spc="131" dirty="0">
                    <a:solidFill>
                      <a:srgbClr val="231F20"/>
                    </a:solidFill>
                    <a:latin typeface="UD デジタル 教科書体 NK-R" panose="02020400000000000000" pitchFamily="18" charset="-128"/>
                    <a:ea typeface="UD デジタル 教科書体 NK-R" panose="02020400000000000000" pitchFamily="18" charset="-128"/>
                    <a:cs typeface="PMingLiU"/>
                  </a:rPr>
                  <a:t>2478411</a:t>
                </a:r>
                <a:endParaRPr sz="8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  <a:cs typeface="PMingLiU"/>
                </a:endParaRPr>
              </a:p>
            </p:txBody>
          </p:sp>
          <p:sp>
            <p:nvSpPr>
              <p:cNvPr id="1106" name="テキスト ボックス 1105">
                <a:extLst>
                  <a:ext uri="{FF2B5EF4-FFF2-40B4-BE49-F238E27FC236}">
                    <a16:creationId xmlns:a16="http://schemas.microsoft.com/office/drawing/2014/main" id="{636A99C8-0895-18F9-54C3-EBEBDF31679F}"/>
                  </a:ext>
                </a:extLst>
              </p:cNvPr>
              <p:cNvSpPr txBox="1"/>
              <p:nvPr/>
            </p:nvSpPr>
            <p:spPr>
              <a:xfrm>
                <a:off x="603440" y="1534295"/>
                <a:ext cx="1686849" cy="2904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15669" tIns="0" rIns="15669" bIns="0" rtlCol="0" anchor="t" anchorCtr="0">
                <a:noAutofit/>
              </a:bodyPr>
              <a:lstStyle/>
              <a:p>
                <a:r>
                  <a:rPr kumimoji="1" lang="ja-JP" altLang="en-US" sz="8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くまモン　</a:t>
                </a:r>
                <a:endParaRPr kumimoji="1" lang="en-US" altLang="ja-JP" sz="800" b="1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r>
                  <a:rPr kumimoji="1" lang="ja-JP" altLang="en-US" sz="8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たまごかけしょうゆ</a:t>
                </a:r>
                <a:r>
                  <a:rPr kumimoji="1" lang="en-US" altLang="ja-JP" sz="8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300ml</a:t>
                </a:r>
              </a:p>
            </p:txBody>
          </p:sp>
          <p:grpSp>
            <p:nvGrpSpPr>
              <p:cNvPr id="1120" name="グループ化 1119">
                <a:extLst>
                  <a:ext uri="{FF2B5EF4-FFF2-40B4-BE49-F238E27FC236}">
                    <a16:creationId xmlns:a16="http://schemas.microsoft.com/office/drawing/2014/main" id="{D04D9A93-9C3E-7E29-C675-975078BD1EBC}"/>
                  </a:ext>
                </a:extLst>
              </p:cNvPr>
              <p:cNvGrpSpPr/>
              <p:nvPr/>
            </p:nvGrpSpPr>
            <p:grpSpPr>
              <a:xfrm>
                <a:off x="495874" y="1599973"/>
                <a:ext cx="2396008" cy="1442308"/>
                <a:chOff x="129441" y="6796723"/>
                <a:chExt cx="2396008" cy="1442308"/>
              </a:xfrm>
            </p:grpSpPr>
            <p:grpSp>
              <p:nvGrpSpPr>
                <p:cNvPr id="1124" name="グループ化 1123">
                  <a:extLst>
                    <a:ext uri="{FF2B5EF4-FFF2-40B4-BE49-F238E27FC236}">
                      <a16:creationId xmlns:a16="http://schemas.microsoft.com/office/drawing/2014/main" id="{375E2F30-52DD-F3F3-E922-1FBAF7180105}"/>
                    </a:ext>
                  </a:extLst>
                </p:cNvPr>
                <p:cNvGrpSpPr/>
                <p:nvPr/>
              </p:nvGrpSpPr>
              <p:grpSpPr>
                <a:xfrm>
                  <a:off x="129441" y="8000527"/>
                  <a:ext cx="2362116" cy="238504"/>
                  <a:chOff x="5826199" y="16134770"/>
                  <a:chExt cx="3014195" cy="279461"/>
                </a:xfrm>
              </p:grpSpPr>
              <p:grpSp>
                <p:nvGrpSpPr>
                  <p:cNvPr id="1141" name="グループ化 1140">
                    <a:extLst>
                      <a:ext uri="{FF2B5EF4-FFF2-40B4-BE49-F238E27FC236}">
                        <a16:creationId xmlns:a16="http://schemas.microsoft.com/office/drawing/2014/main" id="{F4D2A844-1DB9-1AF4-7A73-37D2E8699826}"/>
                      </a:ext>
                    </a:extLst>
                  </p:cNvPr>
                  <p:cNvGrpSpPr/>
                  <p:nvPr/>
                </p:nvGrpSpPr>
                <p:grpSpPr>
                  <a:xfrm>
                    <a:off x="7959370" y="16134770"/>
                    <a:ext cx="881024" cy="279461"/>
                    <a:chOff x="-2882367" y="5994934"/>
                    <a:chExt cx="853911" cy="78185"/>
                  </a:xfrm>
                </p:grpSpPr>
                <p:sp>
                  <p:nvSpPr>
                    <p:cNvPr id="1145" name="Rectangle 18">
                      <a:extLst>
                        <a:ext uri="{FF2B5EF4-FFF2-40B4-BE49-F238E27FC236}">
                          <a16:creationId xmlns:a16="http://schemas.microsoft.com/office/drawing/2014/main" id="{7F31B7E1-9609-B1DC-450C-E333F32BCFA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-2880589" y="5994934"/>
                      <a:ext cx="833280" cy="697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6350" cap="flat">
                      <a:solidFill>
                        <a:srgbClr val="0099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39800" tIns="19900" rIns="39800" bIns="1990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ja-JP" altLang="en-US" sz="2400"/>
                    </a:p>
                  </p:txBody>
                </p:sp>
                <p:sp>
                  <p:nvSpPr>
                    <p:cNvPr id="1146" name="テキスト ボックス 1145">
                      <a:extLst>
                        <a:ext uri="{FF2B5EF4-FFF2-40B4-BE49-F238E27FC236}">
                          <a16:creationId xmlns:a16="http://schemas.microsoft.com/office/drawing/2014/main" id="{D0C2ACC7-9D5E-2617-EB6E-3219C839775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-2882367" y="6011049"/>
                      <a:ext cx="853911" cy="6207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lIns="15669" tIns="0" rIns="15669" bIns="0" rtlCol="0" anchor="t" anchorCtr="0">
                      <a:noAutofit/>
                    </a:bodyPr>
                    <a:lstStyle/>
                    <a:p>
                      <a:pPr algn="ctr"/>
                      <a:r>
                        <a:rPr kumimoji="1" lang="ja-JP" altLang="en-US" sz="700" dirty="0">
                          <a:solidFill>
                            <a:srgbClr val="0099FF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出荷まで約</a:t>
                      </a:r>
                      <a:r>
                        <a:rPr kumimoji="1" lang="en-US" altLang="ja-JP" sz="700" dirty="0">
                          <a:solidFill>
                            <a:srgbClr val="0099FF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4</a:t>
                      </a:r>
                      <a:r>
                        <a:rPr kumimoji="1" lang="ja-JP" altLang="en-US" sz="700" dirty="0">
                          <a:solidFill>
                            <a:srgbClr val="0099FF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日</a:t>
                      </a:r>
                      <a:endParaRPr kumimoji="1" lang="en-US" altLang="ja-JP" sz="700" dirty="0">
                        <a:solidFill>
                          <a:srgbClr val="0099FF"/>
                        </a:solidFill>
                        <a:latin typeface="ＭＳ ゴシック" pitchFamily="49" charset="-128"/>
                        <a:ea typeface="ＭＳ ゴシック" pitchFamily="49" charset="-128"/>
                      </a:endParaRPr>
                    </a:p>
                  </p:txBody>
                </p:sp>
              </p:grpSp>
              <p:grpSp>
                <p:nvGrpSpPr>
                  <p:cNvPr id="1142" name="グループ化 1141">
                    <a:extLst>
                      <a:ext uri="{FF2B5EF4-FFF2-40B4-BE49-F238E27FC236}">
                        <a16:creationId xmlns:a16="http://schemas.microsoft.com/office/drawing/2014/main" id="{CC5E1C28-3A44-9BB6-5158-6506CFD988E0}"/>
                      </a:ext>
                    </a:extLst>
                  </p:cNvPr>
                  <p:cNvGrpSpPr/>
                  <p:nvPr/>
                </p:nvGrpSpPr>
                <p:grpSpPr>
                  <a:xfrm>
                    <a:off x="5826199" y="16135275"/>
                    <a:ext cx="1312553" cy="278698"/>
                    <a:chOff x="-1477777" y="5475176"/>
                    <a:chExt cx="655302" cy="57431"/>
                  </a:xfrm>
                </p:grpSpPr>
                <p:sp>
                  <p:nvSpPr>
                    <p:cNvPr id="1143" name="Rectangle 18">
                      <a:extLst>
                        <a:ext uri="{FF2B5EF4-FFF2-40B4-BE49-F238E27FC236}">
                          <a16:creationId xmlns:a16="http://schemas.microsoft.com/office/drawing/2014/main" id="{4FAEDB0E-50BF-5BB6-BC0B-7E31F92610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-1394686" y="5475176"/>
                      <a:ext cx="494503" cy="5134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6350" cap="flat">
                      <a:solidFill>
                        <a:srgbClr val="FF33CC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39800" tIns="19900" rIns="39800" bIns="1990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ja-JP" altLang="en-US" sz="2400"/>
                    </a:p>
                  </p:txBody>
                </p:sp>
                <p:sp>
                  <p:nvSpPr>
                    <p:cNvPr id="1144" name="テキスト ボックス 1143">
                      <a:extLst>
                        <a:ext uri="{FF2B5EF4-FFF2-40B4-BE49-F238E27FC236}">
                          <a16:creationId xmlns:a16="http://schemas.microsoft.com/office/drawing/2014/main" id="{EBF984BD-EE84-8390-4BC9-F143F51F54E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-1477777" y="5486888"/>
                      <a:ext cx="655302" cy="4571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lIns="15669" tIns="0" rIns="15669" bIns="0" rtlCol="0" anchor="t" anchorCtr="0">
                      <a:noAutofit/>
                    </a:bodyPr>
                    <a:lstStyle/>
                    <a:p>
                      <a:pPr algn="ctr"/>
                      <a:r>
                        <a:rPr kumimoji="1" lang="ja-JP" altLang="en-US" sz="700" dirty="0">
                          <a:solidFill>
                            <a:srgbClr val="FF33CC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カートン割れ不可</a:t>
                      </a:r>
                      <a:endParaRPr kumimoji="1" lang="en-US" altLang="ja-JP" sz="700" dirty="0">
                        <a:solidFill>
                          <a:srgbClr val="FF33CC"/>
                        </a:solidFill>
                        <a:latin typeface="ＭＳ ゴシック" pitchFamily="49" charset="-128"/>
                        <a:ea typeface="ＭＳ ゴシック" pitchFamily="49" charset="-128"/>
                      </a:endParaRPr>
                    </a:p>
                  </p:txBody>
                </p:sp>
              </p:grpSp>
            </p:grpSp>
            <p:grpSp>
              <p:nvGrpSpPr>
                <p:cNvPr id="1126" name="グループ化 1125">
                  <a:extLst>
                    <a:ext uri="{FF2B5EF4-FFF2-40B4-BE49-F238E27FC236}">
                      <a16:creationId xmlns:a16="http://schemas.microsoft.com/office/drawing/2014/main" id="{13BB6A25-D705-0B7C-808D-B3620D28374C}"/>
                    </a:ext>
                  </a:extLst>
                </p:cNvPr>
                <p:cNvGrpSpPr/>
                <p:nvPr/>
              </p:nvGrpSpPr>
              <p:grpSpPr>
                <a:xfrm>
                  <a:off x="268921" y="6796723"/>
                  <a:ext cx="2256528" cy="1176155"/>
                  <a:chOff x="280400" y="6625626"/>
                  <a:chExt cx="2256528" cy="1176155"/>
                </a:xfrm>
              </p:grpSpPr>
              <p:sp>
                <p:nvSpPr>
                  <p:cNvPr id="1127" name="テキスト ボックス 1126">
                    <a:extLst>
                      <a:ext uri="{FF2B5EF4-FFF2-40B4-BE49-F238E27FC236}">
                        <a16:creationId xmlns:a16="http://schemas.microsoft.com/office/drawing/2014/main" id="{FB4E24DE-B559-CF52-E01D-ABFED0BA750C}"/>
                      </a:ext>
                    </a:extLst>
                  </p:cNvPr>
                  <p:cNvSpPr txBox="1"/>
                  <p:nvPr/>
                </p:nvSpPr>
                <p:spPr>
                  <a:xfrm>
                    <a:off x="280400" y="7431387"/>
                    <a:ext cx="1973839" cy="37039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15669" tIns="0" rIns="15669" bIns="0" rtlCol="0" anchor="t" anchorCtr="0">
                    <a:noAutofit/>
                  </a:bodyPr>
                  <a:lstStyle/>
                  <a:p>
                    <a:r>
                      <a:rPr kumimoji="1" lang="ja-JP" altLang="en-US" sz="800" dirty="0">
                        <a:latin typeface="+mn-ea"/>
                      </a:rPr>
                      <a:t>パッケージサイズ：</a:t>
                    </a:r>
                    <a:r>
                      <a:rPr kumimoji="1" lang="en-US" altLang="ja-JP" sz="800" dirty="0">
                        <a:latin typeface="+mn-ea"/>
                      </a:rPr>
                      <a:t>6.5</a:t>
                    </a:r>
                    <a:r>
                      <a:rPr lang="en-US" altLang="ja-JP" sz="800" dirty="0">
                        <a:latin typeface="+mn-ea"/>
                      </a:rPr>
                      <a:t>×6.5×16cm</a:t>
                    </a:r>
                  </a:p>
                  <a:p>
                    <a:r>
                      <a:rPr kumimoji="1" lang="ja-JP" altLang="en-US" sz="800" dirty="0">
                        <a:latin typeface="游ゴシック Medium" panose="020B0500000000000000" pitchFamily="50" charset="-128"/>
                        <a:ea typeface="游ゴシック Medium" panose="020B0500000000000000" pitchFamily="50" charset="-128"/>
                      </a:rPr>
                      <a:t>荷姿：ペットボトル入り</a:t>
                    </a:r>
                    <a:endParaRPr kumimoji="1" lang="en-US" altLang="ja-JP" sz="800" dirty="0">
                      <a:latin typeface="游ゴシック Medium" panose="020B0500000000000000" pitchFamily="50" charset="-128"/>
                      <a:ea typeface="游ゴシック Medium" panose="020B0500000000000000" pitchFamily="50" charset="-128"/>
                    </a:endParaRPr>
                  </a:p>
                  <a:p>
                    <a:r>
                      <a:rPr kumimoji="1" lang="ja-JP" altLang="en-US" sz="800" dirty="0">
                        <a:latin typeface="+mn-ea"/>
                      </a:rPr>
                      <a:t>賞味期間：</a:t>
                    </a:r>
                    <a:r>
                      <a:rPr kumimoji="1" lang="en-US" altLang="ja-JP" sz="800" dirty="0">
                        <a:latin typeface="+mn-ea"/>
                      </a:rPr>
                      <a:t>365</a:t>
                    </a:r>
                    <a:r>
                      <a:rPr kumimoji="1" lang="ja-JP" altLang="en-US" sz="800" dirty="0">
                        <a:latin typeface="+mn-ea"/>
                      </a:rPr>
                      <a:t>日（残日数</a:t>
                    </a:r>
                    <a:r>
                      <a:rPr kumimoji="1" lang="en-US" altLang="ja-JP" sz="800" dirty="0">
                        <a:latin typeface="+mn-ea"/>
                      </a:rPr>
                      <a:t>180</a:t>
                    </a:r>
                    <a:r>
                      <a:rPr kumimoji="1" lang="ja-JP" altLang="en-US" sz="800" dirty="0">
                        <a:latin typeface="+mn-ea"/>
                      </a:rPr>
                      <a:t>日以上）</a:t>
                    </a:r>
                    <a:endParaRPr kumimoji="1" lang="en-US" altLang="ja-JP" sz="800" dirty="0">
                      <a:latin typeface="+mn-ea"/>
                    </a:endParaRPr>
                  </a:p>
                </p:txBody>
              </p:sp>
              <p:grpSp>
                <p:nvGrpSpPr>
                  <p:cNvPr id="1128" name="グループ化 1127">
                    <a:extLst>
                      <a:ext uri="{FF2B5EF4-FFF2-40B4-BE49-F238E27FC236}">
                        <a16:creationId xmlns:a16="http://schemas.microsoft.com/office/drawing/2014/main" id="{B9757F31-71B2-C6DC-F6C8-51E8985C4054}"/>
                      </a:ext>
                    </a:extLst>
                  </p:cNvPr>
                  <p:cNvGrpSpPr/>
                  <p:nvPr/>
                </p:nvGrpSpPr>
                <p:grpSpPr>
                  <a:xfrm>
                    <a:off x="288020" y="6625626"/>
                    <a:ext cx="2248908" cy="778214"/>
                    <a:chOff x="417570" y="7506351"/>
                    <a:chExt cx="2248908" cy="778214"/>
                  </a:xfrm>
                </p:grpSpPr>
                <p:sp>
                  <p:nvSpPr>
                    <p:cNvPr id="1131" name="テキスト ボックス 1130">
                      <a:extLst>
                        <a:ext uri="{FF2B5EF4-FFF2-40B4-BE49-F238E27FC236}">
                          <a16:creationId xmlns:a16="http://schemas.microsoft.com/office/drawing/2014/main" id="{BBF832AC-E92D-428E-B7E5-04388A0C566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309151" y="7718132"/>
                      <a:ext cx="292388" cy="450838"/>
                    </a:xfrm>
                    <a:prstGeom prst="rect">
                      <a:avLst/>
                    </a:prstGeom>
                    <a:noFill/>
                  </p:spPr>
                  <p:txBody>
                    <a:bodyPr vert="eaVert" wrap="square" rtlCol="0">
                      <a:spAutoFit/>
                    </a:bodyPr>
                    <a:lstStyle/>
                    <a:p>
                      <a:pPr defTabSz="397947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ja-JP" altLang="en-US" sz="700" b="1" dirty="0">
                          <a:solidFill>
                            <a:srgbClr val="FF3399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（税別）</a:t>
                      </a:r>
                    </a:p>
                  </p:txBody>
                </p:sp>
                <p:sp>
                  <p:nvSpPr>
                    <p:cNvPr id="1133" name="object 253">
                      <a:extLst>
                        <a:ext uri="{FF2B5EF4-FFF2-40B4-BE49-F238E27FC236}">
                          <a16:creationId xmlns:a16="http://schemas.microsoft.com/office/drawing/2014/main" id="{F898DA9B-493F-A7D1-399C-E724D61BA14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7570" y="8222407"/>
                      <a:ext cx="1952987" cy="62158"/>
                    </a:xfrm>
                    <a:prstGeom prst="rect">
                      <a:avLst/>
                    </a:prstGeom>
                  </p:spPr>
                  <p:txBody>
                    <a:bodyPr vert="horz" wrap="square" lIns="0" tIns="5804" rIns="0" bIns="0" rtlCol="0">
                      <a:spAutoFit/>
                    </a:bodyPr>
                    <a:lstStyle/>
                    <a:p>
                      <a:pPr marL="5528">
                        <a:lnSpc>
                          <a:spcPts val="275"/>
                        </a:lnSpc>
                        <a:spcBef>
                          <a:spcPts val="46"/>
                        </a:spcBef>
                      </a:pPr>
                      <a:r>
                        <a:rPr sz="800" b="1" spc="16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申</a:t>
                      </a:r>
                      <a:r>
                        <a:rPr sz="800" b="1" spc="-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 </a:t>
                      </a:r>
                      <a:r>
                        <a:rPr sz="800" b="1" spc="16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込</a:t>
                      </a:r>
                      <a:r>
                        <a:rPr sz="800" b="1" spc="-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 </a:t>
                      </a:r>
                      <a:r>
                        <a:rPr sz="800" b="1" spc="16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単</a:t>
                      </a:r>
                      <a:r>
                        <a:rPr sz="800" b="1" spc="-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 </a:t>
                      </a:r>
                      <a:r>
                        <a:rPr sz="800" b="1" spc="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位</a:t>
                      </a:r>
                      <a:r>
                        <a:rPr lang="ja-JP" altLang="en-US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　</a:t>
                      </a:r>
                      <a:r>
                        <a:rPr lang="en-US" altLang="ja-JP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48</a:t>
                      </a:r>
                      <a:r>
                        <a:rPr lang="ja-JP" altLang="en-US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本（</a:t>
                      </a:r>
                      <a:r>
                        <a:rPr lang="en-US" altLang="ja-JP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12×4</a:t>
                      </a:r>
                      <a:r>
                        <a:rPr lang="ja-JP" altLang="en-US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カートン）</a:t>
                      </a:r>
                      <a:endParaRPr sz="800" dirty="0">
                        <a:latin typeface="Microsoft JhengHei"/>
                        <a:cs typeface="Microsoft JhengHei"/>
                      </a:endParaRPr>
                    </a:p>
                  </p:txBody>
                </p:sp>
                <p:sp>
                  <p:nvSpPr>
                    <p:cNvPr id="1134" name="object 260">
                      <a:extLst>
                        <a:ext uri="{FF2B5EF4-FFF2-40B4-BE49-F238E27FC236}">
                          <a16:creationId xmlns:a16="http://schemas.microsoft.com/office/drawing/2014/main" id="{53D29EDB-F2E2-51D8-2FDC-1D854D08C45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715886" y="7817371"/>
                      <a:ext cx="852315" cy="252361"/>
                    </a:xfrm>
                    <a:prstGeom prst="rect">
                      <a:avLst/>
                    </a:prstGeom>
                  </p:spPr>
                  <p:txBody>
                    <a:bodyPr vert="horz" wrap="square" lIns="0" tIns="6080" rIns="0" bIns="0" rtlCol="0">
                      <a:spAutoFit/>
                    </a:bodyPr>
                    <a:lstStyle/>
                    <a:p>
                      <a:pPr marL="5528" algn="ctr">
                        <a:spcBef>
                          <a:spcPts val="48"/>
                        </a:spcBef>
                        <a:tabLst>
                          <a:tab pos="398225" algn="l"/>
                        </a:tabLst>
                      </a:pPr>
                      <a:r>
                        <a:rPr sz="1600" b="1" spc="4" dirty="0">
                          <a:solidFill>
                            <a:srgbClr val="EC008C"/>
                          </a:solidFill>
                          <a:uFill>
                            <a:solidFill>
                              <a:srgbClr val="231F20"/>
                            </a:solidFill>
                          </a:uFill>
                          <a:latin typeface="Century Gothic"/>
                          <a:cs typeface="Century Gothic"/>
                        </a:rPr>
                        <a:t>¥</a:t>
                      </a:r>
                      <a:r>
                        <a:rPr lang="en-US" altLang="ja-JP" sz="1600" b="1" spc="4" dirty="0">
                          <a:solidFill>
                            <a:srgbClr val="EC008C"/>
                          </a:solidFill>
                          <a:uFill>
                            <a:solidFill>
                              <a:srgbClr val="231F20"/>
                            </a:solidFill>
                          </a:uFill>
                          <a:latin typeface="Century Gothic"/>
                          <a:cs typeface="Century Gothic"/>
                        </a:rPr>
                        <a:t>339</a:t>
                      </a:r>
                      <a:endParaRPr sz="2800" dirty="0">
                        <a:latin typeface="Century Gothic"/>
                        <a:cs typeface="Century Gothic"/>
                      </a:endParaRPr>
                    </a:p>
                  </p:txBody>
                </p:sp>
                <p:sp>
                  <p:nvSpPr>
                    <p:cNvPr id="1135" name="object 260">
                      <a:extLst>
                        <a:ext uri="{FF2B5EF4-FFF2-40B4-BE49-F238E27FC236}">
                          <a16:creationId xmlns:a16="http://schemas.microsoft.com/office/drawing/2014/main" id="{DCDACF0E-DE93-DBB8-0C07-1A9E8294ECC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31466" y="7933080"/>
                      <a:ext cx="281367" cy="120401"/>
                    </a:xfrm>
                    <a:prstGeom prst="rect">
                      <a:avLst/>
                    </a:prstGeom>
                  </p:spPr>
                  <p:txBody>
                    <a:bodyPr vert="horz" wrap="square" lIns="0" tIns="6080" rIns="0" bIns="0" rtlCol="0">
                      <a:spAutoFit/>
                    </a:bodyPr>
                    <a:lstStyle/>
                    <a:p>
                      <a:pPr marL="5528">
                        <a:spcBef>
                          <a:spcPts val="48"/>
                        </a:spcBef>
                        <a:tabLst>
                          <a:tab pos="398225" algn="l"/>
                        </a:tabLst>
                      </a:pPr>
                      <a:r>
                        <a:rPr lang="en-US" sz="740" spc="24" dirty="0">
                          <a:solidFill>
                            <a:srgbClr val="231F20"/>
                          </a:solidFill>
                          <a:uFill>
                            <a:solidFill>
                              <a:srgbClr val="231F20"/>
                            </a:solidFill>
                          </a:uFill>
                          <a:latin typeface="Yu Gothic UI Semibold" panose="020B0700000000000000" pitchFamily="50" charset="-128"/>
                          <a:ea typeface="Yu Gothic UI Semibold" panose="020B0700000000000000" pitchFamily="50" charset="-128"/>
                          <a:cs typeface="Century Gothic"/>
                        </a:rPr>
                        <a:t>M</a:t>
                      </a:r>
                      <a:r>
                        <a:rPr lang="en-US" altLang="ja-JP" sz="740" spc="24" dirty="0">
                          <a:solidFill>
                            <a:srgbClr val="231F20"/>
                          </a:solidFill>
                          <a:uFill>
                            <a:solidFill>
                              <a:srgbClr val="231F20"/>
                            </a:solidFill>
                          </a:uFill>
                          <a:latin typeface="Yu Gothic UI Semibold" panose="020B0700000000000000" pitchFamily="50" charset="-128"/>
                          <a:ea typeface="Yu Gothic UI Semibold" panose="020B0700000000000000" pitchFamily="50" charset="-128"/>
                          <a:cs typeface="Century Gothic"/>
                        </a:rPr>
                        <a:t>MQ</a:t>
                      </a:r>
                      <a:endParaRPr lang="en-US" sz="740" spc="24" dirty="0">
                        <a:solidFill>
                          <a:srgbClr val="231F20"/>
                        </a:solidFill>
                        <a:uFill>
                          <a:solidFill>
                            <a:srgbClr val="231F20"/>
                          </a:solidFill>
                        </a:uFill>
                        <a:latin typeface="Yu Gothic UI Semibold" panose="020B0700000000000000" pitchFamily="50" charset="-128"/>
                        <a:ea typeface="Yu Gothic UI Semibold" panose="020B0700000000000000" pitchFamily="50" charset="-128"/>
                        <a:cs typeface="Century Gothic"/>
                      </a:endParaRPr>
                    </a:p>
                  </p:txBody>
                </p:sp>
                <p:grpSp>
                  <p:nvGrpSpPr>
                    <p:cNvPr id="1136" name="グループ化 1135">
                      <a:extLst>
                        <a:ext uri="{FF2B5EF4-FFF2-40B4-BE49-F238E27FC236}">
                          <a16:creationId xmlns:a16="http://schemas.microsoft.com/office/drawing/2014/main" id="{AACEE419-90DB-6F38-1086-3AB9B4A08A5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879972" y="7506351"/>
                      <a:ext cx="786506" cy="180011"/>
                      <a:chOff x="48631" y="4319865"/>
                      <a:chExt cx="1806950" cy="413558"/>
                    </a:xfrm>
                  </p:grpSpPr>
                  <p:sp>
                    <p:nvSpPr>
                      <p:cNvPr id="1138" name="角丸四角形 287">
                        <a:extLst>
                          <a:ext uri="{FF2B5EF4-FFF2-40B4-BE49-F238E27FC236}">
                            <a16:creationId xmlns:a16="http://schemas.microsoft.com/office/drawing/2014/main" id="{550C8754-47A4-CBB7-925A-40E1D48A750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44056" y="4319865"/>
                        <a:ext cx="1391651" cy="413558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 w="3175"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dirty="0"/>
                      </a:p>
                    </p:txBody>
                  </p:sp>
                  <p:sp>
                    <p:nvSpPr>
                      <p:cNvPr id="1139" name="角丸四角形 295">
                        <a:extLst>
                          <a:ext uri="{FF2B5EF4-FFF2-40B4-BE49-F238E27FC236}">
                            <a16:creationId xmlns:a16="http://schemas.microsoft.com/office/drawing/2014/main" id="{A4592A19-0ADB-B9F6-2181-DB5AD13A5D7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631" y="4409544"/>
                        <a:ext cx="1806950" cy="310460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noFill/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kumimoji="1" lang="ja-JP" altLang="en-US" sz="700" spc="-26" dirty="0">
                            <a:solidFill>
                              <a:srgbClr val="FF0000"/>
                            </a:solidFill>
                            <a:latin typeface="メイリオ" panose="020B0604030504040204" pitchFamily="50" charset="-128"/>
                            <a:ea typeface="メイリオ" panose="020B0604030504040204" pitchFamily="50" charset="-128"/>
                          </a:rPr>
                          <a:t>軽減税率</a:t>
                        </a:r>
                        <a:r>
                          <a:rPr kumimoji="1" lang="en-US" altLang="ja-JP" sz="700" spc="-26" dirty="0">
                            <a:solidFill>
                              <a:srgbClr val="FF0000"/>
                            </a:solidFill>
                            <a:latin typeface="メイリオ" panose="020B0604030504040204" pitchFamily="50" charset="-128"/>
                            <a:ea typeface="メイリオ" panose="020B0604030504040204" pitchFamily="50" charset="-128"/>
                          </a:rPr>
                          <a:t>8</a:t>
                        </a:r>
                        <a:r>
                          <a:rPr kumimoji="1" lang="ja-JP" altLang="en-US" sz="700" spc="-26" dirty="0">
                            <a:solidFill>
                              <a:srgbClr val="FF0000"/>
                            </a:solidFill>
                            <a:latin typeface="メイリオ" panose="020B0604030504040204" pitchFamily="50" charset="-128"/>
                            <a:ea typeface="メイリオ" panose="020B0604030504040204" pitchFamily="50" charset="-128"/>
                          </a:rPr>
                          <a:t>％</a:t>
                        </a:r>
                      </a:p>
                    </p:txBody>
                  </p:sp>
                </p:grpSp>
                <p:sp>
                  <p:nvSpPr>
                    <p:cNvPr id="1137" name="object 259">
                      <a:extLst>
                        <a:ext uri="{FF2B5EF4-FFF2-40B4-BE49-F238E27FC236}">
                          <a16:creationId xmlns:a16="http://schemas.microsoft.com/office/drawing/2014/main" id="{C58E853A-0D96-B922-A187-98911A6B65A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7570" y="7754529"/>
                      <a:ext cx="2195841" cy="15215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0009">
                          <a:moveTo>
                            <a:pt x="0" y="0"/>
                          </a:moveTo>
                          <a:lnTo>
                            <a:pt x="1349997" y="0"/>
                          </a:lnTo>
                        </a:path>
                      </a:pathLst>
                    </a:custGeom>
                    <a:ln w="3810">
                      <a:solidFill>
                        <a:srgbClr val="231F20"/>
                      </a:solidFill>
                    </a:ln>
                  </p:spPr>
                  <p:txBody>
                    <a:bodyPr wrap="square" lIns="0" tIns="0" rIns="0" bIns="0" rtlCol="0"/>
                    <a:lstStyle/>
                    <a:p>
                      <a:endParaRPr sz="1519" dirty="0"/>
                    </a:p>
                  </p:txBody>
                </p:sp>
              </p:grpSp>
            </p:grpSp>
          </p:grpSp>
          <p:sp>
            <p:nvSpPr>
              <p:cNvPr id="1122" name="object 259">
                <a:extLst>
                  <a:ext uri="{FF2B5EF4-FFF2-40B4-BE49-F238E27FC236}">
                    <a16:creationId xmlns:a16="http://schemas.microsoft.com/office/drawing/2014/main" id="{ABA05319-A3CF-BEB8-2844-954A28842087}"/>
                  </a:ext>
                </a:extLst>
              </p:cNvPr>
              <p:cNvSpPr/>
              <p:nvPr/>
            </p:nvSpPr>
            <p:spPr>
              <a:xfrm>
                <a:off x="626301" y="2191511"/>
                <a:ext cx="2212515" cy="159130"/>
              </a:xfrm>
              <a:custGeom>
                <a:avLst/>
                <a:gdLst/>
                <a:ahLst/>
                <a:cxnLst/>
                <a:rect l="l" t="t" r="r" b="b"/>
                <a:pathLst>
                  <a:path w="1350009">
                    <a:moveTo>
                      <a:pt x="0" y="0"/>
                    </a:moveTo>
                    <a:lnTo>
                      <a:pt x="1349997" y="0"/>
                    </a:lnTo>
                  </a:path>
                </a:pathLst>
              </a:custGeom>
              <a:ln w="3810">
                <a:solidFill>
                  <a:srgbClr val="231F20"/>
                </a:solidFill>
              </a:ln>
            </p:spPr>
            <p:txBody>
              <a:bodyPr wrap="square" lIns="0" tIns="0" rIns="0" bIns="0" rtlCol="0"/>
              <a:lstStyle/>
              <a:p>
                <a:endParaRPr sz="1519"/>
              </a:p>
            </p:txBody>
          </p:sp>
        </p:grpSp>
        <p:sp>
          <p:nvSpPr>
            <p:cNvPr id="1103" name="テキスト ボックス 1102">
              <a:extLst>
                <a:ext uri="{FF2B5EF4-FFF2-40B4-BE49-F238E27FC236}">
                  <a16:creationId xmlns:a16="http://schemas.microsoft.com/office/drawing/2014/main" id="{4C949529-69BF-A09F-D027-865FB028769E}"/>
                </a:ext>
              </a:extLst>
            </p:cNvPr>
            <p:cNvSpPr txBox="1"/>
            <p:nvPr/>
          </p:nvSpPr>
          <p:spPr>
            <a:xfrm>
              <a:off x="6226809" y="4356396"/>
              <a:ext cx="777238" cy="1324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1192" tIns="0" rIns="11192" bIns="0" rtlCol="0" anchor="t" anchorCtr="0">
              <a:noAutofit/>
            </a:bodyPr>
            <a:lstStyle/>
            <a:p>
              <a:pPr algn="ctr"/>
              <a:r>
                <a:rPr kumimoji="1" lang="ja-JP" altLang="en-US" sz="700" dirty="0">
                  <a:solidFill>
                    <a:srgbClr val="FF33CC"/>
                  </a:solidFill>
                  <a:latin typeface="ＭＳ ゴシック" pitchFamily="49" charset="-128"/>
                  <a:ea typeface="ＭＳ ゴシック" pitchFamily="49" charset="-128"/>
                </a:rPr>
                <a:t>申込単位未満不可</a:t>
              </a:r>
              <a:endParaRPr kumimoji="1" lang="en-US" altLang="ja-JP" sz="700" dirty="0">
                <a:solidFill>
                  <a:srgbClr val="FF33CC"/>
                </a:solidFill>
                <a:latin typeface="ＭＳ ゴシック" pitchFamily="49" charset="-128"/>
                <a:ea typeface="ＭＳ ゴシック" pitchFamily="49" charset="-128"/>
              </a:endParaRPr>
            </a:p>
          </p:txBody>
        </p:sp>
        <p:sp>
          <p:nvSpPr>
            <p:cNvPr id="1104" name="Rectangle 18">
              <a:extLst>
                <a:ext uri="{FF2B5EF4-FFF2-40B4-BE49-F238E27FC236}">
                  <a16:creationId xmlns:a16="http://schemas.microsoft.com/office/drawing/2014/main" id="{905AC39C-14A4-2C4E-38D6-3D55AFC81F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37917" y="4306218"/>
              <a:ext cx="762955" cy="212642"/>
            </a:xfrm>
            <a:prstGeom prst="rect">
              <a:avLst/>
            </a:prstGeom>
            <a:noFill/>
            <a:ln w="6350" cap="flat">
              <a:solidFill>
                <a:srgbClr val="FF33C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28429" tIns="14214" rIns="28429" bIns="14214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pic>
        <p:nvPicPr>
          <p:cNvPr id="195" name="図 194">
            <a:extLst>
              <a:ext uri="{FF2B5EF4-FFF2-40B4-BE49-F238E27FC236}">
                <a16:creationId xmlns:a16="http://schemas.microsoft.com/office/drawing/2014/main" id="{ED9A0517-BF5C-4DD8-83BC-4915B6B22AC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"/>
          <a:stretch>
            <a:fillRect/>
          </a:stretch>
        </p:blipFill>
        <p:spPr>
          <a:xfrm>
            <a:off x="9698026" y="940914"/>
            <a:ext cx="2321215" cy="16220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7" name="図 196">
            <a:extLst>
              <a:ext uri="{FF2B5EF4-FFF2-40B4-BE49-F238E27FC236}">
                <a16:creationId xmlns:a16="http://schemas.microsoft.com/office/drawing/2014/main" id="{D69F78DD-D780-7814-4DB1-E01B82E10F8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8166" r="15366"/>
          <a:stretch>
            <a:fillRect/>
          </a:stretch>
        </p:blipFill>
        <p:spPr>
          <a:xfrm>
            <a:off x="11707310" y="365624"/>
            <a:ext cx="952501" cy="2898834"/>
          </a:xfrm>
          <a:prstGeom prst="rect">
            <a:avLst/>
          </a:prstGeom>
        </p:spPr>
      </p:pic>
      <p:pic>
        <p:nvPicPr>
          <p:cNvPr id="218" name="図 217">
            <a:extLst>
              <a:ext uri="{FF2B5EF4-FFF2-40B4-BE49-F238E27FC236}">
                <a16:creationId xmlns:a16="http://schemas.microsoft.com/office/drawing/2014/main" id="{DD11B8B0-F835-6ABF-655E-B5D8E325A73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36" y="2566349"/>
            <a:ext cx="1982528" cy="10656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0" name="図 219">
            <a:extLst>
              <a:ext uri="{FF2B5EF4-FFF2-40B4-BE49-F238E27FC236}">
                <a16:creationId xmlns:a16="http://schemas.microsoft.com/office/drawing/2014/main" id="{14045AB6-395A-A304-5F57-1B532938C0F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32" t="-497" r="6525" b="13266"/>
          <a:stretch>
            <a:fillRect/>
          </a:stretch>
        </p:blipFill>
        <p:spPr>
          <a:xfrm>
            <a:off x="1276497" y="5957304"/>
            <a:ext cx="1778549" cy="14396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2" name="図 221">
            <a:extLst>
              <a:ext uri="{FF2B5EF4-FFF2-40B4-BE49-F238E27FC236}">
                <a16:creationId xmlns:a16="http://schemas.microsoft.com/office/drawing/2014/main" id="{FFA37185-156E-A38C-ACBD-EB570ED139F8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2641099" y="5478512"/>
            <a:ext cx="854527" cy="1897028"/>
          </a:xfrm>
          <a:prstGeom prst="rect">
            <a:avLst/>
          </a:prstGeom>
        </p:spPr>
      </p:pic>
      <p:pic>
        <p:nvPicPr>
          <p:cNvPr id="216" name="図 215">
            <a:extLst>
              <a:ext uri="{FF2B5EF4-FFF2-40B4-BE49-F238E27FC236}">
                <a16:creationId xmlns:a16="http://schemas.microsoft.com/office/drawing/2014/main" id="{BDB56781-6977-B875-1AD5-CC0AF18FC0BE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2152001" y="2173800"/>
            <a:ext cx="1220646" cy="1657206"/>
          </a:xfrm>
          <a:prstGeom prst="rect">
            <a:avLst/>
          </a:prstGeom>
          <a:ln>
            <a:noFill/>
          </a:ln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294E1333-842D-0482-A283-FDE5F5323C67}"/>
              </a:ext>
            </a:extLst>
          </p:cNvPr>
          <p:cNvGrpSpPr/>
          <p:nvPr/>
        </p:nvGrpSpPr>
        <p:grpSpPr>
          <a:xfrm>
            <a:off x="3941972" y="5460779"/>
            <a:ext cx="2557901" cy="3429112"/>
            <a:chOff x="225384" y="5470270"/>
            <a:chExt cx="2557901" cy="3429112"/>
          </a:xfrm>
        </p:grpSpPr>
        <p:grpSp>
          <p:nvGrpSpPr>
            <p:cNvPr id="176" name="グループ化 175">
              <a:extLst>
                <a:ext uri="{FF2B5EF4-FFF2-40B4-BE49-F238E27FC236}">
                  <a16:creationId xmlns:a16="http://schemas.microsoft.com/office/drawing/2014/main" id="{3F9EA8C6-A18B-63BA-63A7-4C9FEBBA731B}"/>
                </a:ext>
              </a:extLst>
            </p:cNvPr>
            <p:cNvGrpSpPr/>
            <p:nvPr/>
          </p:nvGrpSpPr>
          <p:grpSpPr>
            <a:xfrm>
              <a:off x="292075" y="7391396"/>
              <a:ext cx="2396008" cy="1507986"/>
              <a:chOff x="5330835" y="3035256"/>
              <a:chExt cx="2396008" cy="1507986"/>
            </a:xfrm>
          </p:grpSpPr>
          <p:grpSp>
            <p:nvGrpSpPr>
              <p:cNvPr id="177" name="グループ化 176">
                <a:extLst>
                  <a:ext uri="{FF2B5EF4-FFF2-40B4-BE49-F238E27FC236}">
                    <a16:creationId xmlns:a16="http://schemas.microsoft.com/office/drawing/2014/main" id="{C629289B-91E9-1FB3-C626-A23285520F8B}"/>
                  </a:ext>
                </a:extLst>
              </p:cNvPr>
              <p:cNvGrpSpPr/>
              <p:nvPr/>
            </p:nvGrpSpPr>
            <p:grpSpPr>
              <a:xfrm>
                <a:off x="5330835" y="3035256"/>
                <a:ext cx="2396008" cy="1507986"/>
                <a:chOff x="495874" y="1534295"/>
                <a:chExt cx="2396008" cy="1507986"/>
              </a:xfrm>
            </p:grpSpPr>
            <p:sp>
              <p:nvSpPr>
                <p:cNvPr id="180" name="object 261">
                  <a:extLst>
                    <a:ext uri="{FF2B5EF4-FFF2-40B4-BE49-F238E27FC236}">
                      <a16:creationId xmlns:a16="http://schemas.microsoft.com/office/drawing/2014/main" id="{2ED7727E-CEA0-20A9-0CC2-338B4CEF92E1}"/>
                    </a:ext>
                  </a:extLst>
                </p:cNvPr>
                <p:cNvSpPr txBox="1"/>
                <p:nvPr/>
              </p:nvSpPr>
              <p:spPr>
                <a:xfrm>
                  <a:off x="638802" y="1846977"/>
                  <a:ext cx="664971" cy="126460"/>
                </a:xfrm>
                <a:prstGeom prst="rect">
                  <a:avLst/>
                </a:prstGeom>
                <a:solidFill>
                  <a:schemeClr val="bg1"/>
                </a:solidFill>
                <a:ln w="3809">
                  <a:solidFill>
                    <a:srgbClr val="231F20"/>
                  </a:solidFill>
                </a:ln>
              </p:spPr>
              <p:txBody>
                <a:bodyPr vert="horz" wrap="square" lIns="0" tIns="3317" rIns="0" bIns="0" rtlCol="0">
                  <a:spAutoFit/>
                </a:bodyPr>
                <a:lstStyle/>
                <a:p>
                  <a:pPr marL="10224" algn="ctr">
                    <a:spcBef>
                      <a:spcPts val="26"/>
                    </a:spcBef>
                  </a:pPr>
                  <a:r>
                    <a:rPr lang="en-US" altLang="ja-JP" sz="800" spc="131" dirty="0">
                      <a:solidFill>
                        <a:srgbClr val="231F20"/>
                      </a:solidFill>
                      <a:latin typeface="UD デジタル 教科書体 NK-R" panose="02020400000000000000" pitchFamily="18" charset="-128"/>
                      <a:ea typeface="UD デジタル 教科書体 NK-R" panose="02020400000000000000" pitchFamily="18" charset="-128"/>
                      <a:cs typeface="PMingLiU"/>
                    </a:rPr>
                    <a:t>2478412</a:t>
                  </a:r>
                  <a:endParaRPr sz="800" dirty="0">
                    <a:latin typeface="UD デジタル 教科書体 NK-R" panose="02020400000000000000" pitchFamily="18" charset="-128"/>
                    <a:ea typeface="UD デジタル 教科書体 NK-R" panose="02020400000000000000" pitchFamily="18" charset="-128"/>
                    <a:cs typeface="PMingLiU"/>
                  </a:endParaRPr>
                </a:p>
              </p:txBody>
            </p:sp>
            <p:sp>
              <p:nvSpPr>
                <p:cNvPr id="181" name="テキスト ボックス 180">
                  <a:extLst>
                    <a:ext uri="{FF2B5EF4-FFF2-40B4-BE49-F238E27FC236}">
                      <a16:creationId xmlns:a16="http://schemas.microsoft.com/office/drawing/2014/main" id="{7E8E2B56-F6DC-F3F9-3DC8-C8C3A130C6FC}"/>
                    </a:ext>
                  </a:extLst>
                </p:cNvPr>
                <p:cNvSpPr txBox="1"/>
                <p:nvPr/>
              </p:nvSpPr>
              <p:spPr>
                <a:xfrm>
                  <a:off x="603440" y="1534295"/>
                  <a:ext cx="1686849" cy="29044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15669" tIns="0" rIns="15669" bIns="0" rtlCol="0" anchor="t" anchorCtr="0">
                  <a:noAutofit/>
                </a:bodyPr>
                <a:lstStyle/>
                <a:p>
                  <a:r>
                    <a:rPr kumimoji="1" lang="ja-JP" altLang="en-US" sz="800" b="1" dirty="0"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九州産ゆず使用　</a:t>
                  </a:r>
                  <a:endParaRPr kumimoji="1" lang="en-US" altLang="ja-JP" sz="800" b="1" dirty="0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  <a:p>
                  <a:r>
                    <a:rPr kumimoji="1" lang="ja-JP" altLang="en-US" sz="800" b="1" dirty="0"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ゆずぽん酢</a:t>
                  </a:r>
                  <a:r>
                    <a:rPr kumimoji="1" lang="en-US" altLang="ja-JP" sz="800" b="1" dirty="0"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360ml</a:t>
                  </a:r>
                </a:p>
              </p:txBody>
            </p:sp>
            <p:grpSp>
              <p:nvGrpSpPr>
                <p:cNvPr id="182" name="グループ化 181">
                  <a:extLst>
                    <a:ext uri="{FF2B5EF4-FFF2-40B4-BE49-F238E27FC236}">
                      <a16:creationId xmlns:a16="http://schemas.microsoft.com/office/drawing/2014/main" id="{D44D6CE5-D22F-F6A5-CDE1-E9CE289860BE}"/>
                    </a:ext>
                  </a:extLst>
                </p:cNvPr>
                <p:cNvGrpSpPr/>
                <p:nvPr/>
              </p:nvGrpSpPr>
              <p:grpSpPr>
                <a:xfrm>
                  <a:off x="495874" y="1599973"/>
                  <a:ext cx="2396008" cy="1442308"/>
                  <a:chOff x="129441" y="6796723"/>
                  <a:chExt cx="2396008" cy="1442308"/>
                </a:xfrm>
              </p:grpSpPr>
              <p:grpSp>
                <p:nvGrpSpPr>
                  <p:cNvPr id="184" name="グループ化 183">
                    <a:extLst>
                      <a:ext uri="{FF2B5EF4-FFF2-40B4-BE49-F238E27FC236}">
                        <a16:creationId xmlns:a16="http://schemas.microsoft.com/office/drawing/2014/main" id="{334669C0-683B-B88A-397D-E8CF09C71CF9}"/>
                      </a:ext>
                    </a:extLst>
                  </p:cNvPr>
                  <p:cNvGrpSpPr/>
                  <p:nvPr/>
                </p:nvGrpSpPr>
                <p:grpSpPr>
                  <a:xfrm>
                    <a:off x="129441" y="8000527"/>
                    <a:ext cx="2362116" cy="238504"/>
                    <a:chOff x="5826199" y="16134770"/>
                    <a:chExt cx="3014195" cy="279461"/>
                  </a:xfrm>
                </p:grpSpPr>
                <p:grpSp>
                  <p:nvGrpSpPr>
                    <p:cNvPr id="1093" name="グループ化 1092">
                      <a:extLst>
                        <a:ext uri="{FF2B5EF4-FFF2-40B4-BE49-F238E27FC236}">
                          <a16:creationId xmlns:a16="http://schemas.microsoft.com/office/drawing/2014/main" id="{DB0F19A3-29F0-9CF2-5902-29024CBF4F2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959370" y="16134770"/>
                      <a:ext cx="881024" cy="279461"/>
                      <a:chOff x="-2882367" y="5994934"/>
                      <a:chExt cx="853911" cy="78185"/>
                    </a:xfrm>
                  </p:grpSpPr>
                  <p:sp>
                    <p:nvSpPr>
                      <p:cNvPr id="1097" name="Rectangle 18">
                        <a:extLst>
                          <a:ext uri="{FF2B5EF4-FFF2-40B4-BE49-F238E27FC236}">
                            <a16:creationId xmlns:a16="http://schemas.microsoft.com/office/drawing/2014/main" id="{2507DB78-2955-4653-2BD8-6AC3C9B08CD2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-2880589" y="5994934"/>
                        <a:ext cx="833280" cy="697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6350" cap="flat">
                        <a:solidFill>
                          <a:srgbClr val="0099FF"/>
                        </a:solidFill>
                        <a:prstDash val="solid"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39800" tIns="19900" rIns="39800" bIns="1990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ja-JP" altLang="en-US" sz="2400"/>
                      </a:p>
                    </p:txBody>
                  </p:sp>
                  <p:sp>
                    <p:nvSpPr>
                      <p:cNvPr id="1099" name="テキスト ボックス 1098">
                        <a:extLst>
                          <a:ext uri="{FF2B5EF4-FFF2-40B4-BE49-F238E27FC236}">
                            <a16:creationId xmlns:a16="http://schemas.microsoft.com/office/drawing/2014/main" id="{FD6DC7A4-58C4-BEC0-4C35-2E8BE8671D4A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-2882367" y="6011049"/>
                        <a:ext cx="853911" cy="620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square" lIns="15669" tIns="0" rIns="15669" bIns="0" rtlCol="0" anchor="t" anchorCtr="0">
                        <a:noAutofit/>
                      </a:bodyPr>
                      <a:lstStyle/>
                      <a:p>
                        <a:pPr algn="ctr"/>
                        <a:r>
                          <a:rPr kumimoji="1" lang="ja-JP" altLang="en-US" sz="700" dirty="0">
                            <a:solidFill>
                              <a:srgbClr val="0099FF"/>
                            </a:solidFill>
                            <a:latin typeface="ＭＳ ゴシック" pitchFamily="49" charset="-128"/>
                            <a:ea typeface="ＭＳ ゴシック" pitchFamily="49" charset="-128"/>
                          </a:rPr>
                          <a:t>出荷まで約</a:t>
                        </a:r>
                        <a:r>
                          <a:rPr kumimoji="1" lang="en-US" altLang="ja-JP" sz="700" dirty="0">
                            <a:solidFill>
                              <a:srgbClr val="0099FF"/>
                            </a:solidFill>
                            <a:latin typeface="ＭＳ ゴシック" pitchFamily="49" charset="-128"/>
                            <a:ea typeface="ＭＳ ゴシック" pitchFamily="49" charset="-128"/>
                          </a:rPr>
                          <a:t>3</a:t>
                        </a:r>
                        <a:r>
                          <a:rPr kumimoji="1" lang="ja-JP" altLang="en-US" sz="700" dirty="0">
                            <a:solidFill>
                              <a:srgbClr val="0099FF"/>
                            </a:solidFill>
                            <a:latin typeface="ＭＳ ゴシック" pitchFamily="49" charset="-128"/>
                            <a:ea typeface="ＭＳ ゴシック" pitchFamily="49" charset="-128"/>
                          </a:rPr>
                          <a:t>日</a:t>
                        </a:r>
                        <a:endParaRPr kumimoji="1" lang="en-US" altLang="ja-JP" sz="700" dirty="0">
                          <a:solidFill>
                            <a:srgbClr val="0099FF"/>
                          </a:solidFill>
                          <a:latin typeface="ＭＳ ゴシック" pitchFamily="49" charset="-128"/>
                          <a:ea typeface="ＭＳ ゴシック" pitchFamily="49" charset="-128"/>
                        </a:endParaRPr>
                      </a:p>
                    </p:txBody>
                  </p:sp>
                </p:grpSp>
                <p:grpSp>
                  <p:nvGrpSpPr>
                    <p:cNvPr id="1094" name="グループ化 1093">
                      <a:extLst>
                        <a:ext uri="{FF2B5EF4-FFF2-40B4-BE49-F238E27FC236}">
                          <a16:creationId xmlns:a16="http://schemas.microsoft.com/office/drawing/2014/main" id="{ABC528F9-FCB8-9984-E84D-C7D0B843D9F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826199" y="16135275"/>
                      <a:ext cx="1312553" cy="278698"/>
                      <a:chOff x="-1477777" y="5475176"/>
                      <a:chExt cx="655302" cy="57431"/>
                    </a:xfrm>
                  </p:grpSpPr>
                  <p:sp>
                    <p:nvSpPr>
                      <p:cNvPr id="1095" name="Rectangle 18">
                        <a:extLst>
                          <a:ext uri="{FF2B5EF4-FFF2-40B4-BE49-F238E27FC236}">
                            <a16:creationId xmlns:a16="http://schemas.microsoft.com/office/drawing/2014/main" id="{35C35C0E-2B26-007A-118D-3849DD29C670}"/>
                          </a:ext>
                        </a:extLst>
                      </p:cNvPr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-1394686" y="5475176"/>
                        <a:ext cx="494503" cy="5134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6350" cap="flat">
                        <a:solidFill>
                          <a:srgbClr val="FF33CC"/>
                        </a:solidFill>
                        <a:prstDash val="solid"/>
                        <a:miter lim="800000"/>
                        <a:headEnd/>
                        <a:tailEnd/>
                      </a:ln>
                    </p:spPr>
                    <p:txBody>
                      <a:bodyPr vert="horz" wrap="square" lIns="39800" tIns="19900" rIns="39800" bIns="19900" numCol="1" anchor="t" anchorCtr="0" compatLnSpc="1">
                        <a:prstTxWarp prst="textNoShape">
                          <a:avLst/>
                        </a:prstTxWarp>
                      </a:bodyPr>
                      <a:lstStyle/>
                      <a:p>
                        <a:endParaRPr lang="ja-JP" altLang="en-US" sz="2400"/>
                      </a:p>
                    </p:txBody>
                  </p:sp>
                  <p:sp>
                    <p:nvSpPr>
                      <p:cNvPr id="1096" name="テキスト ボックス 1095">
                        <a:extLst>
                          <a:ext uri="{FF2B5EF4-FFF2-40B4-BE49-F238E27FC236}">
                            <a16:creationId xmlns:a16="http://schemas.microsoft.com/office/drawing/2014/main" id="{DD84E033-A137-DDB1-F2A2-C75EC9EF7A52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-1477777" y="5486888"/>
                        <a:ext cx="655302" cy="457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square" lIns="15669" tIns="0" rIns="15669" bIns="0" rtlCol="0" anchor="t" anchorCtr="0">
                        <a:noAutofit/>
                      </a:bodyPr>
                      <a:lstStyle/>
                      <a:p>
                        <a:pPr algn="ctr"/>
                        <a:r>
                          <a:rPr kumimoji="1" lang="ja-JP" altLang="en-US" sz="700" dirty="0">
                            <a:solidFill>
                              <a:srgbClr val="FF33CC"/>
                            </a:solidFill>
                            <a:latin typeface="ＭＳ ゴシック" pitchFamily="49" charset="-128"/>
                            <a:ea typeface="ＭＳ ゴシック" pitchFamily="49" charset="-128"/>
                          </a:rPr>
                          <a:t>カートン割れ不可</a:t>
                        </a:r>
                        <a:endParaRPr kumimoji="1" lang="en-US" altLang="ja-JP" sz="700" dirty="0">
                          <a:solidFill>
                            <a:srgbClr val="FF33CC"/>
                          </a:solidFill>
                          <a:latin typeface="ＭＳ ゴシック" pitchFamily="49" charset="-128"/>
                          <a:ea typeface="ＭＳ ゴシック" pitchFamily="49" charset="-128"/>
                        </a:endParaRPr>
                      </a:p>
                    </p:txBody>
                  </p:sp>
                </p:grpSp>
              </p:grpSp>
              <p:grpSp>
                <p:nvGrpSpPr>
                  <p:cNvPr id="185" name="グループ化 184">
                    <a:extLst>
                      <a:ext uri="{FF2B5EF4-FFF2-40B4-BE49-F238E27FC236}">
                        <a16:creationId xmlns:a16="http://schemas.microsoft.com/office/drawing/2014/main" id="{315339A3-AA1F-B72C-D5FF-61CE02C1C2E8}"/>
                      </a:ext>
                    </a:extLst>
                  </p:cNvPr>
                  <p:cNvGrpSpPr/>
                  <p:nvPr/>
                </p:nvGrpSpPr>
                <p:grpSpPr>
                  <a:xfrm>
                    <a:off x="268921" y="6796723"/>
                    <a:ext cx="2256528" cy="1176155"/>
                    <a:chOff x="280400" y="6625626"/>
                    <a:chExt cx="2256528" cy="1176155"/>
                  </a:xfrm>
                </p:grpSpPr>
                <p:sp>
                  <p:nvSpPr>
                    <p:cNvPr id="186" name="テキスト ボックス 185">
                      <a:extLst>
                        <a:ext uri="{FF2B5EF4-FFF2-40B4-BE49-F238E27FC236}">
                          <a16:creationId xmlns:a16="http://schemas.microsoft.com/office/drawing/2014/main" id="{B869C2ED-748F-BD99-C17A-0F28887FEF4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80400" y="7431387"/>
                      <a:ext cx="1973839" cy="37039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lIns="15669" tIns="0" rIns="15669" bIns="0" rtlCol="0" anchor="t" anchorCtr="0">
                      <a:noAutofit/>
                    </a:bodyPr>
                    <a:lstStyle/>
                    <a:p>
                      <a:r>
                        <a:rPr kumimoji="1" lang="ja-JP" altLang="en-US" sz="800" dirty="0">
                          <a:latin typeface="+mn-ea"/>
                        </a:rPr>
                        <a:t>パッケージサイズ：</a:t>
                      </a:r>
                      <a:r>
                        <a:rPr kumimoji="1" lang="en-US" altLang="ja-JP" sz="800" dirty="0">
                          <a:latin typeface="+mn-ea"/>
                        </a:rPr>
                        <a:t>6.3</a:t>
                      </a:r>
                      <a:r>
                        <a:rPr lang="en-US" altLang="ja-JP" sz="800" dirty="0">
                          <a:latin typeface="+mn-ea"/>
                        </a:rPr>
                        <a:t>×6.3×20.3cm</a:t>
                      </a:r>
                    </a:p>
                    <a:p>
                      <a:r>
                        <a:rPr kumimoji="1" lang="ja-JP" altLang="en-US" sz="800" dirty="0">
                          <a:latin typeface="游ゴシック Medium" panose="020B0500000000000000" pitchFamily="50" charset="-128"/>
                          <a:ea typeface="游ゴシック Medium" panose="020B0500000000000000" pitchFamily="50" charset="-128"/>
                        </a:rPr>
                        <a:t>荷姿：瓶入り</a:t>
                      </a:r>
                      <a:endParaRPr kumimoji="1" lang="en-US" altLang="ja-JP" sz="800" dirty="0">
                        <a:latin typeface="游ゴシック Medium" panose="020B0500000000000000" pitchFamily="50" charset="-128"/>
                        <a:ea typeface="游ゴシック Medium" panose="020B0500000000000000" pitchFamily="50" charset="-128"/>
                      </a:endParaRPr>
                    </a:p>
                    <a:p>
                      <a:r>
                        <a:rPr kumimoji="1" lang="ja-JP" altLang="en-US" sz="800" dirty="0">
                          <a:latin typeface="+mn-ea"/>
                        </a:rPr>
                        <a:t>賞味期間：</a:t>
                      </a:r>
                      <a:r>
                        <a:rPr kumimoji="1" lang="en-US" altLang="ja-JP" sz="800" dirty="0">
                          <a:latin typeface="+mn-ea"/>
                        </a:rPr>
                        <a:t>365</a:t>
                      </a:r>
                      <a:r>
                        <a:rPr kumimoji="1" lang="ja-JP" altLang="en-US" sz="800" dirty="0">
                          <a:latin typeface="+mn-ea"/>
                        </a:rPr>
                        <a:t>日（残日数</a:t>
                      </a:r>
                      <a:r>
                        <a:rPr kumimoji="1" lang="en-US" altLang="ja-JP" sz="800" dirty="0">
                          <a:latin typeface="+mn-ea"/>
                        </a:rPr>
                        <a:t>185</a:t>
                      </a:r>
                      <a:r>
                        <a:rPr kumimoji="1" lang="ja-JP" altLang="en-US" sz="800" dirty="0">
                          <a:latin typeface="+mn-ea"/>
                        </a:rPr>
                        <a:t>日以上）</a:t>
                      </a:r>
                      <a:endParaRPr kumimoji="1" lang="en-US" altLang="ja-JP" sz="800" dirty="0">
                        <a:latin typeface="+mn-ea"/>
                      </a:endParaRPr>
                    </a:p>
                  </p:txBody>
                </p:sp>
                <p:grpSp>
                  <p:nvGrpSpPr>
                    <p:cNvPr id="187" name="グループ化 186">
                      <a:extLst>
                        <a:ext uri="{FF2B5EF4-FFF2-40B4-BE49-F238E27FC236}">
                          <a16:creationId xmlns:a16="http://schemas.microsoft.com/office/drawing/2014/main" id="{382F7BEF-A93F-BDEE-1447-D91E3CF69A3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88020" y="6625626"/>
                      <a:ext cx="2248908" cy="778214"/>
                      <a:chOff x="417570" y="7506351"/>
                      <a:chExt cx="2248908" cy="778214"/>
                    </a:xfrm>
                  </p:grpSpPr>
                  <p:sp>
                    <p:nvSpPr>
                      <p:cNvPr id="188" name="テキスト ボックス 187">
                        <a:extLst>
                          <a:ext uri="{FF2B5EF4-FFF2-40B4-BE49-F238E27FC236}">
                            <a16:creationId xmlns:a16="http://schemas.microsoft.com/office/drawing/2014/main" id="{4CA5B8C3-CFB3-8D42-00D4-CCD67CE0290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309151" y="7718132"/>
                        <a:ext cx="292388" cy="45083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vert="eaVert" wrap="square" rtlCol="0">
                        <a:spAutoFit/>
                      </a:bodyPr>
                      <a:lstStyle/>
                      <a:p>
                        <a:pPr defTabSz="397947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</a:pPr>
                        <a:r>
                          <a:rPr kumimoji="1" lang="ja-JP" altLang="en-US" sz="700" b="1" dirty="0">
                            <a:solidFill>
                              <a:srgbClr val="FF3399"/>
                            </a:solidFill>
                            <a:latin typeface="ＭＳ ゴシック" pitchFamily="49" charset="-128"/>
                            <a:ea typeface="ＭＳ ゴシック" pitchFamily="49" charset="-128"/>
                          </a:rPr>
                          <a:t>（税別）</a:t>
                        </a:r>
                      </a:p>
                    </p:txBody>
                  </p:sp>
                  <p:sp>
                    <p:nvSpPr>
                      <p:cNvPr id="189" name="object 253">
                        <a:extLst>
                          <a:ext uri="{FF2B5EF4-FFF2-40B4-BE49-F238E27FC236}">
                            <a16:creationId xmlns:a16="http://schemas.microsoft.com/office/drawing/2014/main" id="{ED346CAC-DDFA-7E46-7AA7-83DF235A605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17570" y="8222407"/>
                        <a:ext cx="1952987" cy="62158"/>
                      </a:xfrm>
                      <a:prstGeom prst="rect">
                        <a:avLst/>
                      </a:prstGeom>
                    </p:spPr>
                    <p:txBody>
                      <a:bodyPr vert="horz" wrap="square" lIns="0" tIns="5804" rIns="0" bIns="0" rtlCol="0">
                        <a:spAutoFit/>
                      </a:bodyPr>
                      <a:lstStyle/>
                      <a:p>
                        <a:pPr marL="5528">
                          <a:lnSpc>
                            <a:spcPts val="275"/>
                          </a:lnSpc>
                          <a:spcBef>
                            <a:spcPts val="46"/>
                          </a:spcBef>
                        </a:pPr>
                        <a:r>
                          <a:rPr sz="800" b="1" spc="16" dirty="0">
                            <a:solidFill>
                              <a:srgbClr val="00AEEF"/>
                            </a:solidFill>
                            <a:latin typeface="Microsoft JhengHei"/>
                            <a:cs typeface="Microsoft JhengHei"/>
                          </a:rPr>
                          <a:t>申</a:t>
                        </a:r>
                        <a:r>
                          <a:rPr sz="800" b="1" spc="-2" dirty="0">
                            <a:solidFill>
                              <a:srgbClr val="00AEEF"/>
                            </a:solidFill>
                            <a:latin typeface="Microsoft JhengHei"/>
                            <a:cs typeface="Microsoft JhengHei"/>
                          </a:rPr>
                          <a:t> </a:t>
                        </a:r>
                        <a:r>
                          <a:rPr sz="800" b="1" spc="16" dirty="0">
                            <a:solidFill>
                              <a:srgbClr val="00AEEF"/>
                            </a:solidFill>
                            <a:latin typeface="Microsoft JhengHei"/>
                            <a:cs typeface="Microsoft JhengHei"/>
                          </a:rPr>
                          <a:t>込</a:t>
                        </a:r>
                        <a:r>
                          <a:rPr sz="800" b="1" spc="-2" dirty="0">
                            <a:solidFill>
                              <a:srgbClr val="00AEEF"/>
                            </a:solidFill>
                            <a:latin typeface="Microsoft JhengHei"/>
                            <a:cs typeface="Microsoft JhengHei"/>
                          </a:rPr>
                          <a:t> </a:t>
                        </a:r>
                        <a:r>
                          <a:rPr sz="800" b="1" spc="16" dirty="0">
                            <a:solidFill>
                              <a:srgbClr val="00AEEF"/>
                            </a:solidFill>
                            <a:latin typeface="Microsoft JhengHei"/>
                            <a:cs typeface="Microsoft JhengHei"/>
                          </a:rPr>
                          <a:t>単</a:t>
                        </a:r>
                        <a:r>
                          <a:rPr sz="800" b="1" spc="-2" dirty="0">
                            <a:solidFill>
                              <a:srgbClr val="00AEEF"/>
                            </a:solidFill>
                            <a:latin typeface="Microsoft JhengHei"/>
                            <a:cs typeface="Microsoft JhengHei"/>
                          </a:rPr>
                          <a:t> </a:t>
                        </a:r>
                        <a:r>
                          <a:rPr sz="800" b="1" spc="2" dirty="0">
                            <a:solidFill>
                              <a:srgbClr val="00AEEF"/>
                            </a:solidFill>
                            <a:latin typeface="Microsoft JhengHei"/>
                            <a:cs typeface="Microsoft JhengHei"/>
                          </a:rPr>
                          <a:t>位</a:t>
                        </a:r>
                        <a:r>
                          <a:rPr lang="ja-JP" altLang="en-US" sz="800" b="1" spc="22" dirty="0">
                            <a:solidFill>
                              <a:srgbClr val="00AEEF"/>
                            </a:solidFill>
                            <a:latin typeface="Microsoft JhengHei"/>
                            <a:cs typeface="Microsoft JhengHei"/>
                          </a:rPr>
                          <a:t>　</a:t>
                        </a:r>
                        <a:r>
                          <a:rPr lang="en-US" altLang="ja-JP" sz="800" b="1" spc="22" dirty="0">
                            <a:solidFill>
                              <a:srgbClr val="00AEEF"/>
                            </a:solidFill>
                            <a:latin typeface="Microsoft JhengHei"/>
                            <a:cs typeface="Microsoft JhengHei"/>
                          </a:rPr>
                          <a:t>72</a:t>
                        </a:r>
                        <a:r>
                          <a:rPr lang="ja-JP" altLang="en-US" sz="800" b="1" spc="22" dirty="0">
                            <a:solidFill>
                              <a:srgbClr val="00AEEF"/>
                            </a:solidFill>
                            <a:latin typeface="Microsoft JhengHei"/>
                            <a:cs typeface="Microsoft JhengHei"/>
                          </a:rPr>
                          <a:t>本（</a:t>
                        </a:r>
                        <a:r>
                          <a:rPr lang="en-US" altLang="ja-JP" sz="800" b="1" spc="22" dirty="0">
                            <a:solidFill>
                              <a:srgbClr val="00AEEF"/>
                            </a:solidFill>
                            <a:latin typeface="Microsoft JhengHei"/>
                            <a:cs typeface="Microsoft JhengHei"/>
                          </a:rPr>
                          <a:t>12×6</a:t>
                        </a:r>
                        <a:r>
                          <a:rPr lang="ja-JP" altLang="en-US" sz="800" b="1" spc="22" dirty="0">
                            <a:solidFill>
                              <a:srgbClr val="00AEEF"/>
                            </a:solidFill>
                            <a:latin typeface="Microsoft JhengHei"/>
                            <a:cs typeface="Microsoft JhengHei"/>
                          </a:rPr>
                          <a:t>カートン）</a:t>
                        </a:r>
                        <a:endParaRPr sz="800" dirty="0">
                          <a:latin typeface="Microsoft JhengHei"/>
                          <a:cs typeface="Microsoft JhengHei"/>
                        </a:endParaRPr>
                      </a:p>
                    </p:txBody>
                  </p:sp>
                  <p:sp>
                    <p:nvSpPr>
                      <p:cNvPr id="190" name="object 260">
                        <a:extLst>
                          <a:ext uri="{FF2B5EF4-FFF2-40B4-BE49-F238E27FC236}">
                            <a16:creationId xmlns:a16="http://schemas.microsoft.com/office/drawing/2014/main" id="{B72FD7D1-864F-5999-CBF9-82861D4771A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715886" y="7817371"/>
                        <a:ext cx="852315" cy="252361"/>
                      </a:xfrm>
                      <a:prstGeom prst="rect">
                        <a:avLst/>
                      </a:prstGeom>
                    </p:spPr>
                    <p:txBody>
                      <a:bodyPr vert="horz" wrap="square" lIns="0" tIns="6080" rIns="0" bIns="0" rtlCol="0">
                        <a:spAutoFit/>
                      </a:bodyPr>
                      <a:lstStyle/>
                      <a:p>
                        <a:pPr marL="5528" algn="ctr">
                          <a:spcBef>
                            <a:spcPts val="48"/>
                          </a:spcBef>
                          <a:tabLst>
                            <a:tab pos="398225" algn="l"/>
                          </a:tabLst>
                        </a:pPr>
                        <a:r>
                          <a:rPr sz="1600" b="1" spc="4" dirty="0">
                            <a:solidFill>
                              <a:srgbClr val="EC008C"/>
                            </a:solidFill>
                            <a:uFill>
                              <a:solidFill>
                                <a:srgbClr val="231F20"/>
                              </a:solidFill>
                            </a:uFill>
                            <a:latin typeface="Century Gothic"/>
                            <a:cs typeface="Century Gothic"/>
                          </a:rPr>
                          <a:t>¥</a:t>
                        </a:r>
                        <a:r>
                          <a:rPr lang="en-US" altLang="ja-JP" sz="1600" b="1" spc="4" dirty="0">
                            <a:solidFill>
                              <a:srgbClr val="EC008C"/>
                            </a:solidFill>
                            <a:uFill>
                              <a:solidFill>
                                <a:srgbClr val="231F20"/>
                              </a:solidFill>
                            </a:uFill>
                            <a:latin typeface="Century Gothic"/>
                            <a:cs typeface="Century Gothic"/>
                          </a:rPr>
                          <a:t>390</a:t>
                        </a:r>
                        <a:endParaRPr sz="2800" dirty="0">
                          <a:latin typeface="Century Gothic"/>
                          <a:cs typeface="Century Gothic"/>
                        </a:endParaRPr>
                      </a:p>
                    </p:txBody>
                  </p:sp>
                  <p:sp>
                    <p:nvSpPr>
                      <p:cNvPr id="191" name="object 260">
                        <a:extLst>
                          <a:ext uri="{FF2B5EF4-FFF2-40B4-BE49-F238E27FC236}">
                            <a16:creationId xmlns:a16="http://schemas.microsoft.com/office/drawing/2014/main" id="{3F7C43BF-D2C4-9A4E-5AB9-0D37C473DCD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31466" y="7933080"/>
                        <a:ext cx="281367" cy="120017"/>
                      </a:xfrm>
                      <a:prstGeom prst="rect">
                        <a:avLst/>
                      </a:prstGeom>
                    </p:spPr>
                    <p:txBody>
                      <a:bodyPr vert="horz" wrap="square" lIns="0" tIns="6080" rIns="0" bIns="0" rtlCol="0">
                        <a:spAutoFit/>
                      </a:bodyPr>
                      <a:lstStyle/>
                      <a:p>
                        <a:pPr marL="5528">
                          <a:spcBef>
                            <a:spcPts val="48"/>
                          </a:spcBef>
                          <a:tabLst>
                            <a:tab pos="398225" algn="l"/>
                          </a:tabLst>
                        </a:pPr>
                        <a:r>
                          <a:rPr lang="en-US" sz="740" spc="24" dirty="0">
                            <a:solidFill>
                              <a:srgbClr val="231F20"/>
                            </a:solidFill>
                            <a:uFill>
                              <a:solidFill>
                                <a:srgbClr val="231F20"/>
                              </a:solidFill>
                            </a:uFill>
                            <a:latin typeface="Yu Gothic UI Semibold" panose="020B0700000000000000" pitchFamily="50" charset="-128"/>
                            <a:ea typeface="Yu Gothic UI Semibold" panose="020B0700000000000000" pitchFamily="50" charset="-128"/>
                            <a:cs typeface="Century Gothic"/>
                          </a:rPr>
                          <a:t>M</a:t>
                        </a:r>
                        <a:r>
                          <a:rPr lang="en-US" altLang="ja-JP" sz="740" spc="24" dirty="0">
                            <a:solidFill>
                              <a:srgbClr val="231F20"/>
                            </a:solidFill>
                            <a:uFill>
                              <a:solidFill>
                                <a:srgbClr val="231F20"/>
                              </a:solidFill>
                            </a:uFill>
                            <a:latin typeface="Yu Gothic UI Semibold" panose="020B0700000000000000" pitchFamily="50" charset="-128"/>
                            <a:ea typeface="Yu Gothic UI Semibold" panose="020B0700000000000000" pitchFamily="50" charset="-128"/>
                            <a:cs typeface="Century Gothic"/>
                          </a:rPr>
                          <a:t>MQ</a:t>
                        </a:r>
                      </a:p>
                    </p:txBody>
                  </p:sp>
                  <p:grpSp>
                    <p:nvGrpSpPr>
                      <p:cNvPr id="1088" name="グループ化 1087">
                        <a:extLst>
                          <a:ext uri="{FF2B5EF4-FFF2-40B4-BE49-F238E27FC236}">
                            <a16:creationId xmlns:a16="http://schemas.microsoft.com/office/drawing/2014/main" id="{057C7383-89A3-AAA1-F428-B7E5C2A5FEB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1879972" y="7506351"/>
                        <a:ext cx="786506" cy="180011"/>
                        <a:chOff x="48631" y="4319865"/>
                        <a:chExt cx="1806950" cy="413558"/>
                      </a:xfrm>
                    </p:grpSpPr>
                    <p:sp>
                      <p:nvSpPr>
                        <p:cNvPr id="1090" name="角丸四角形 287">
                          <a:extLst>
                            <a:ext uri="{FF2B5EF4-FFF2-40B4-BE49-F238E27FC236}">
                              <a16:creationId xmlns:a16="http://schemas.microsoft.com/office/drawing/2014/main" id="{C0E05013-BAA0-0F86-30E5-C4CFA007D22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44056" y="4319865"/>
                          <a:ext cx="1391651" cy="413558"/>
                        </a:xfrm>
                        <a:prstGeom prst="roundRect">
                          <a:avLst/>
                        </a:prstGeom>
                        <a:solidFill>
                          <a:schemeClr val="bg1"/>
                        </a:solidFill>
                        <a:ln w="3175">
                          <a:solidFill>
                            <a:srgbClr val="FF000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kumimoji="1" lang="ja-JP" altLang="en-US" dirty="0"/>
                        </a:p>
                      </p:txBody>
                    </p:sp>
                    <p:sp>
                      <p:nvSpPr>
                        <p:cNvPr id="1092" name="角丸四角形 295">
                          <a:extLst>
                            <a:ext uri="{FF2B5EF4-FFF2-40B4-BE49-F238E27FC236}">
                              <a16:creationId xmlns:a16="http://schemas.microsoft.com/office/drawing/2014/main" id="{D66BF067-E070-B47E-CD31-CFBE64E9C44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8631" y="4409544"/>
                          <a:ext cx="1806950" cy="310460"/>
                        </a:xfrm>
                        <a:prstGeom prst="roundRect">
                          <a:avLst>
                            <a:gd name="adj" fmla="val 50000"/>
                          </a:avLst>
                        </a:prstGeom>
                        <a:noFill/>
                        <a:ln w="6350"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kumimoji="1" lang="ja-JP" altLang="en-US" sz="700" spc="-26" dirty="0">
                              <a:solidFill>
                                <a:srgbClr val="FF0000"/>
                              </a:solidFill>
                              <a:latin typeface="メイリオ" panose="020B0604030504040204" pitchFamily="50" charset="-128"/>
                              <a:ea typeface="メイリオ" panose="020B0604030504040204" pitchFamily="50" charset="-128"/>
                            </a:rPr>
                            <a:t>軽減税率</a:t>
                          </a:r>
                          <a:r>
                            <a:rPr kumimoji="1" lang="en-US" altLang="ja-JP" sz="700" spc="-26" dirty="0">
                              <a:solidFill>
                                <a:srgbClr val="FF0000"/>
                              </a:solidFill>
                              <a:latin typeface="メイリオ" panose="020B0604030504040204" pitchFamily="50" charset="-128"/>
                              <a:ea typeface="メイリオ" panose="020B0604030504040204" pitchFamily="50" charset="-128"/>
                            </a:rPr>
                            <a:t>8</a:t>
                          </a:r>
                          <a:r>
                            <a:rPr kumimoji="1" lang="ja-JP" altLang="en-US" sz="700" spc="-26" dirty="0">
                              <a:solidFill>
                                <a:srgbClr val="FF0000"/>
                              </a:solidFill>
                              <a:latin typeface="メイリオ" panose="020B0604030504040204" pitchFamily="50" charset="-128"/>
                              <a:ea typeface="メイリオ" panose="020B0604030504040204" pitchFamily="50" charset="-128"/>
                            </a:rPr>
                            <a:t>％</a:t>
                          </a:r>
                        </a:p>
                      </p:txBody>
                    </p:sp>
                  </p:grpSp>
                  <p:sp>
                    <p:nvSpPr>
                      <p:cNvPr id="1089" name="object 259">
                        <a:extLst>
                          <a:ext uri="{FF2B5EF4-FFF2-40B4-BE49-F238E27FC236}">
                            <a16:creationId xmlns:a16="http://schemas.microsoft.com/office/drawing/2014/main" id="{764ACBE9-D8B8-63BB-5478-FF54213E187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17570" y="7754529"/>
                        <a:ext cx="2195841" cy="152156"/>
                      </a:xfrm>
                      <a:custGeom>
                        <a:avLst/>
                        <a:gdLst/>
                        <a:ahLst/>
                        <a:cxnLst/>
                        <a:rect l="l" t="t" r="r" b="b"/>
                        <a:pathLst>
                          <a:path w="1350009">
                            <a:moveTo>
                              <a:pt x="0" y="0"/>
                            </a:moveTo>
                            <a:lnTo>
                              <a:pt x="1349997" y="0"/>
                            </a:lnTo>
                          </a:path>
                        </a:pathLst>
                      </a:custGeom>
                      <a:ln w="3810">
                        <a:solidFill>
                          <a:srgbClr val="231F20"/>
                        </a:solidFill>
                      </a:ln>
                    </p:spPr>
                    <p:txBody>
                      <a:bodyPr wrap="square" lIns="0" tIns="0" rIns="0" bIns="0" rtlCol="0"/>
                      <a:lstStyle/>
                      <a:p>
                        <a:endParaRPr sz="1519" dirty="0"/>
                      </a:p>
                    </p:txBody>
                  </p:sp>
                </p:grpSp>
              </p:grpSp>
            </p:grpSp>
            <p:sp>
              <p:nvSpPr>
                <p:cNvPr id="183" name="object 259">
                  <a:extLst>
                    <a:ext uri="{FF2B5EF4-FFF2-40B4-BE49-F238E27FC236}">
                      <a16:creationId xmlns:a16="http://schemas.microsoft.com/office/drawing/2014/main" id="{0EEFDCC2-DC4D-4A90-FCF8-8F35948BFACD}"/>
                    </a:ext>
                  </a:extLst>
                </p:cNvPr>
                <p:cNvSpPr/>
                <p:nvPr/>
              </p:nvSpPr>
              <p:spPr>
                <a:xfrm>
                  <a:off x="626301" y="2191511"/>
                  <a:ext cx="2212515" cy="1591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50009">
                      <a:moveTo>
                        <a:pt x="0" y="0"/>
                      </a:moveTo>
                      <a:lnTo>
                        <a:pt x="1349997" y="0"/>
                      </a:lnTo>
                    </a:path>
                  </a:pathLst>
                </a:custGeom>
                <a:ln w="3810">
                  <a:solidFill>
                    <a:srgbClr val="231F20"/>
                  </a:solidFill>
                </a:ln>
              </p:spPr>
              <p:txBody>
                <a:bodyPr wrap="square" lIns="0" tIns="0" rIns="0" bIns="0" rtlCol="0"/>
                <a:lstStyle/>
                <a:p>
                  <a:endParaRPr sz="1519"/>
                </a:p>
              </p:txBody>
            </p:sp>
          </p:grpSp>
          <p:sp>
            <p:nvSpPr>
              <p:cNvPr id="178" name="テキスト ボックス 177">
                <a:extLst>
                  <a:ext uri="{FF2B5EF4-FFF2-40B4-BE49-F238E27FC236}">
                    <a16:creationId xmlns:a16="http://schemas.microsoft.com/office/drawing/2014/main" id="{31351B25-F63A-3B80-773B-9F6249A2FC03}"/>
                  </a:ext>
                </a:extLst>
              </p:cNvPr>
              <p:cNvSpPr txBox="1"/>
              <p:nvPr/>
            </p:nvSpPr>
            <p:spPr>
              <a:xfrm>
                <a:off x="6226809" y="4356396"/>
                <a:ext cx="777238" cy="13248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11192" tIns="0" rIns="11192" bIns="0" rtlCol="0" anchor="t" anchorCtr="0">
                <a:noAutofit/>
              </a:bodyPr>
              <a:lstStyle/>
              <a:p>
                <a:pPr algn="ctr"/>
                <a:r>
                  <a:rPr kumimoji="1" lang="ja-JP" altLang="en-US" sz="700" dirty="0">
                    <a:solidFill>
                      <a:srgbClr val="FF33CC"/>
                    </a:solidFill>
                    <a:latin typeface="ＭＳ ゴシック" pitchFamily="49" charset="-128"/>
                    <a:ea typeface="ＭＳ ゴシック" pitchFamily="49" charset="-128"/>
                  </a:rPr>
                  <a:t>申込単位未満不可</a:t>
                </a:r>
                <a:endParaRPr kumimoji="1" lang="en-US" altLang="ja-JP" sz="700" dirty="0">
                  <a:solidFill>
                    <a:srgbClr val="FF33CC"/>
                  </a:solidFill>
                  <a:latin typeface="ＭＳ ゴシック" pitchFamily="49" charset="-128"/>
                  <a:ea typeface="ＭＳ ゴシック" pitchFamily="49" charset="-128"/>
                </a:endParaRPr>
              </a:p>
            </p:txBody>
          </p:sp>
          <p:sp>
            <p:nvSpPr>
              <p:cNvPr id="179" name="Rectangle 18">
                <a:extLst>
                  <a:ext uri="{FF2B5EF4-FFF2-40B4-BE49-F238E27FC236}">
                    <a16:creationId xmlns:a16="http://schemas.microsoft.com/office/drawing/2014/main" id="{A37F328D-D144-B09C-C8A5-87B7686240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37917" y="4306218"/>
                <a:ext cx="762955" cy="212642"/>
              </a:xfrm>
              <a:prstGeom prst="rect">
                <a:avLst/>
              </a:prstGeom>
              <a:noFill/>
              <a:ln w="6350" cap="flat">
                <a:solidFill>
                  <a:srgbClr val="FF33CC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28429" tIns="14214" rIns="28429" bIns="14214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pic>
          <p:nvPicPr>
            <p:cNvPr id="193" name="図 192">
              <a:extLst>
                <a:ext uri="{FF2B5EF4-FFF2-40B4-BE49-F238E27FC236}">
                  <a16:creationId xmlns:a16="http://schemas.microsoft.com/office/drawing/2014/main" id="{17895F96-F776-9C88-0F91-295CF38E57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8213" y="5470270"/>
              <a:ext cx="555270" cy="1799557"/>
            </a:xfrm>
            <a:prstGeom prst="rect">
              <a:avLst/>
            </a:prstGeom>
          </p:spPr>
        </p:pic>
        <p:sp>
          <p:nvSpPr>
            <p:cNvPr id="224" name="テキスト ボックス 223">
              <a:extLst>
                <a:ext uri="{FF2B5EF4-FFF2-40B4-BE49-F238E27FC236}">
                  <a16:creationId xmlns:a16="http://schemas.microsoft.com/office/drawing/2014/main" id="{C5E19D86-FBF7-7A0A-5A4A-283B42F49731}"/>
                </a:ext>
              </a:extLst>
            </p:cNvPr>
            <p:cNvSpPr txBox="1"/>
            <p:nvPr/>
          </p:nvSpPr>
          <p:spPr>
            <a:xfrm>
              <a:off x="2490897" y="7805157"/>
              <a:ext cx="292388" cy="15913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defTabSz="397947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ja-JP" altLang="en-US" sz="700" b="1" dirty="0">
                  <a:solidFill>
                    <a:srgbClr val="FF3399"/>
                  </a:solidFill>
                  <a:latin typeface="ＭＳ ゴシック" pitchFamily="49" charset="-128"/>
                  <a:ea typeface="ＭＳ ゴシック" pitchFamily="49" charset="-128"/>
                </a:rPr>
                <a:t>＊</a:t>
              </a:r>
            </a:p>
          </p:txBody>
        </p:sp>
        <p:sp>
          <p:nvSpPr>
            <p:cNvPr id="234" name="テキスト ボックス 233">
              <a:extLst>
                <a:ext uri="{FF2B5EF4-FFF2-40B4-BE49-F238E27FC236}">
                  <a16:creationId xmlns:a16="http://schemas.microsoft.com/office/drawing/2014/main" id="{3BA11C6F-2387-E2C8-4099-86EC6A496DA8}"/>
                </a:ext>
              </a:extLst>
            </p:cNvPr>
            <p:cNvSpPr txBox="1"/>
            <p:nvPr/>
          </p:nvSpPr>
          <p:spPr>
            <a:xfrm>
              <a:off x="225384" y="5613896"/>
              <a:ext cx="190842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 sz="8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九州産生搾りゆず果汁を</a:t>
              </a:r>
              <a:r>
                <a:rPr lang="en-US" altLang="ja-JP" sz="8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100</a:t>
              </a:r>
              <a:r>
                <a:rPr lang="ja-JP" altLang="en-US" sz="8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％使った、</a:t>
              </a:r>
              <a:endParaRPr lang="en-US" altLang="ja-JP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lang="ja-JP" altLang="en-US" sz="8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ゆずの風味を生かした</a:t>
              </a:r>
              <a:endParaRPr lang="en-US" altLang="ja-JP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lang="ja-JP" altLang="en-US" sz="8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贅沢なゆずぽん酢です。</a:t>
              </a:r>
            </a:p>
          </p:txBody>
        </p:sp>
      </p:grpSp>
      <p:sp>
        <p:nvSpPr>
          <p:cNvPr id="242" name="テキスト ボックス 241">
            <a:extLst>
              <a:ext uri="{FF2B5EF4-FFF2-40B4-BE49-F238E27FC236}">
                <a16:creationId xmlns:a16="http://schemas.microsoft.com/office/drawing/2014/main" id="{7E7E4B41-8D46-58F4-57A1-8CA3DA7BB816}"/>
              </a:ext>
            </a:extLst>
          </p:cNvPr>
          <p:cNvSpPr txBox="1"/>
          <p:nvPr/>
        </p:nvSpPr>
        <p:spPr>
          <a:xfrm>
            <a:off x="184953" y="5577275"/>
            <a:ext cx="183974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熊本の老舗蔵元「山内本店」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仕込みに阿蘇の伏流水を使用し、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だしに鹿児島県枕崎産本鰹と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長崎産いりこを加えた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こだわりの逸品です。</a:t>
            </a:r>
          </a:p>
        </p:txBody>
      </p:sp>
      <p:sp>
        <p:nvSpPr>
          <p:cNvPr id="244" name="テキスト ボックス 243">
            <a:extLst>
              <a:ext uri="{FF2B5EF4-FFF2-40B4-BE49-F238E27FC236}">
                <a16:creationId xmlns:a16="http://schemas.microsoft.com/office/drawing/2014/main" id="{B4AB35F5-2F73-EBCE-B365-D9C55722DAC6}"/>
              </a:ext>
            </a:extLst>
          </p:cNvPr>
          <p:cNvSpPr txBox="1"/>
          <p:nvPr/>
        </p:nvSpPr>
        <p:spPr>
          <a:xfrm>
            <a:off x="159704" y="2193785"/>
            <a:ext cx="209909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南九州産さつまいもを皮ごと使った、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味噌の風味がやみつきになるお菓子です。</a:t>
            </a:r>
          </a:p>
        </p:txBody>
      </p:sp>
      <p:sp>
        <p:nvSpPr>
          <p:cNvPr id="246" name="テキスト ボックス 245">
            <a:extLst>
              <a:ext uri="{FF2B5EF4-FFF2-40B4-BE49-F238E27FC236}">
                <a16:creationId xmlns:a16="http://schemas.microsoft.com/office/drawing/2014/main" id="{4BA95C7E-10C5-4C2C-EF1A-005F4317A60E}"/>
              </a:ext>
            </a:extLst>
          </p:cNvPr>
          <p:cNvSpPr txBox="1"/>
          <p:nvPr/>
        </p:nvSpPr>
        <p:spPr>
          <a:xfrm>
            <a:off x="3653737" y="2194587"/>
            <a:ext cx="15243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森の都、熊本で生まれた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その名も「森のくまさん」</a:t>
            </a:r>
          </a:p>
        </p:txBody>
      </p:sp>
      <p:sp>
        <p:nvSpPr>
          <p:cNvPr id="248" name="テキスト ボックス 247">
            <a:extLst>
              <a:ext uri="{FF2B5EF4-FFF2-40B4-BE49-F238E27FC236}">
                <a16:creationId xmlns:a16="http://schemas.microsoft.com/office/drawing/2014/main" id="{45BB5CED-5BA8-B2CA-17F6-62F7EDBF23B9}"/>
              </a:ext>
            </a:extLst>
          </p:cNvPr>
          <p:cNvSpPr txBox="1"/>
          <p:nvPr/>
        </p:nvSpPr>
        <p:spPr>
          <a:xfrm>
            <a:off x="9764240" y="211151"/>
            <a:ext cx="221846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醤油の味わいはそのままに、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自社製法で透明なお醤油を作りました。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素材の色を最大限に活かす、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具材も服も汚さない新感覚の醤油です。</a:t>
            </a:r>
          </a:p>
        </p:txBody>
      </p:sp>
      <p:sp>
        <p:nvSpPr>
          <p:cNvPr id="252" name="テキスト ボックス 251">
            <a:extLst>
              <a:ext uri="{FF2B5EF4-FFF2-40B4-BE49-F238E27FC236}">
                <a16:creationId xmlns:a16="http://schemas.microsoft.com/office/drawing/2014/main" id="{F7B8D41E-3A7B-C942-BD52-FF3FC69C994B}"/>
              </a:ext>
            </a:extLst>
          </p:cNvPr>
          <p:cNvSpPr txBox="1"/>
          <p:nvPr/>
        </p:nvSpPr>
        <p:spPr>
          <a:xfrm>
            <a:off x="7263012" y="223787"/>
            <a:ext cx="15243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和柄のかわいいデザインのパッケージに入ったお米です。</a:t>
            </a:r>
          </a:p>
        </p:txBody>
      </p:sp>
      <p:sp>
        <p:nvSpPr>
          <p:cNvPr id="1152" name="テキスト ボックス 1151">
            <a:extLst>
              <a:ext uri="{FF2B5EF4-FFF2-40B4-BE49-F238E27FC236}">
                <a16:creationId xmlns:a16="http://schemas.microsoft.com/office/drawing/2014/main" id="{C0FC335D-9071-27A8-C801-F1875FB9537E}"/>
              </a:ext>
            </a:extLst>
          </p:cNvPr>
          <p:cNvSpPr txBox="1"/>
          <p:nvPr/>
        </p:nvSpPr>
        <p:spPr>
          <a:xfrm>
            <a:off x="7170931" y="6515891"/>
            <a:ext cx="15243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熊本特産の馬肉を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ふんだんに使用した、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旨味とコクが特徴の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おかず味噌です。</a:t>
            </a:r>
          </a:p>
        </p:txBody>
      </p:sp>
      <p:sp>
        <p:nvSpPr>
          <p:cNvPr id="1156" name="テキスト ボックス 1155">
            <a:extLst>
              <a:ext uri="{FF2B5EF4-FFF2-40B4-BE49-F238E27FC236}">
                <a16:creationId xmlns:a16="http://schemas.microsoft.com/office/drawing/2014/main" id="{6AAAF31D-94A1-079F-41B2-5FA27E6F0F1E}"/>
              </a:ext>
            </a:extLst>
          </p:cNvPr>
          <p:cNvSpPr txBox="1"/>
          <p:nvPr/>
        </p:nvSpPr>
        <p:spPr>
          <a:xfrm>
            <a:off x="9946688" y="6477995"/>
            <a:ext cx="15243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トロトロに煮込んだ馬スジを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使用した、コクのある</a:t>
            </a:r>
            <a:endParaRPr lang="en-US" altLang="ja-JP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中辛レトルトカレーです。</a:t>
            </a: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2321FA0A-2BAB-0A96-CFA3-3218557F0E9F}"/>
              </a:ext>
            </a:extLst>
          </p:cNvPr>
          <p:cNvGrpSpPr/>
          <p:nvPr/>
        </p:nvGrpSpPr>
        <p:grpSpPr>
          <a:xfrm>
            <a:off x="3725692" y="3521162"/>
            <a:ext cx="2396017" cy="1852877"/>
            <a:chOff x="3703987" y="3799708"/>
            <a:chExt cx="2396017" cy="1852877"/>
          </a:xfrm>
        </p:grpSpPr>
        <p:grpSp>
          <p:nvGrpSpPr>
            <p:cNvPr id="151" name="グループ化 150">
              <a:extLst>
                <a:ext uri="{FF2B5EF4-FFF2-40B4-BE49-F238E27FC236}">
                  <a16:creationId xmlns:a16="http://schemas.microsoft.com/office/drawing/2014/main" id="{1583F9D4-6662-7209-9ECA-B60D252563D9}"/>
                </a:ext>
              </a:extLst>
            </p:cNvPr>
            <p:cNvGrpSpPr/>
            <p:nvPr/>
          </p:nvGrpSpPr>
          <p:grpSpPr>
            <a:xfrm>
              <a:off x="3703987" y="3799708"/>
              <a:ext cx="2396017" cy="1507986"/>
              <a:chOff x="495865" y="1534295"/>
              <a:chExt cx="2396017" cy="1507986"/>
            </a:xfrm>
          </p:grpSpPr>
          <p:sp>
            <p:nvSpPr>
              <p:cNvPr id="154" name="object 261">
                <a:extLst>
                  <a:ext uri="{FF2B5EF4-FFF2-40B4-BE49-F238E27FC236}">
                    <a16:creationId xmlns:a16="http://schemas.microsoft.com/office/drawing/2014/main" id="{C9A439A7-84BE-A08D-0EB6-C1992D20810D}"/>
                  </a:ext>
                </a:extLst>
              </p:cNvPr>
              <p:cNvSpPr txBox="1"/>
              <p:nvPr/>
            </p:nvSpPr>
            <p:spPr>
              <a:xfrm>
                <a:off x="638802" y="1848882"/>
                <a:ext cx="664971" cy="126460"/>
              </a:xfrm>
              <a:prstGeom prst="rect">
                <a:avLst/>
              </a:prstGeom>
              <a:solidFill>
                <a:schemeClr val="bg1"/>
              </a:solidFill>
              <a:ln w="3809">
                <a:solidFill>
                  <a:srgbClr val="231F20"/>
                </a:solidFill>
              </a:ln>
            </p:spPr>
            <p:txBody>
              <a:bodyPr vert="horz" wrap="square" lIns="0" tIns="3317" rIns="0" bIns="0" rtlCol="0">
                <a:spAutoFit/>
              </a:bodyPr>
              <a:lstStyle/>
              <a:p>
                <a:pPr marL="10224" algn="ctr">
                  <a:spcBef>
                    <a:spcPts val="26"/>
                  </a:spcBef>
                </a:pPr>
                <a:r>
                  <a:rPr lang="en-US" altLang="ja-JP" sz="800" spc="131" dirty="0">
                    <a:solidFill>
                      <a:srgbClr val="231F20"/>
                    </a:solidFill>
                    <a:latin typeface="UD デジタル 教科書体 NK-R" panose="02020400000000000000" pitchFamily="18" charset="-128"/>
                    <a:ea typeface="UD デジタル 教科書体 NK-R" panose="02020400000000000000" pitchFamily="18" charset="-128"/>
                    <a:cs typeface="PMingLiU"/>
                  </a:rPr>
                  <a:t>2478413</a:t>
                </a:r>
                <a:endParaRPr sz="8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  <a:cs typeface="PMingLiU"/>
                </a:endParaRPr>
              </a:p>
            </p:txBody>
          </p:sp>
          <p:sp>
            <p:nvSpPr>
              <p:cNvPr id="155" name="テキスト ボックス 154">
                <a:extLst>
                  <a:ext uri="{FF2B5EF4-FFF2-40B4-BE49-F238E27FC236}">
                    <a16:creationId xmlns:a16="http://schemas.microsoft.com/office/drawing/2014/main" id="{D8CCFAF5-8C89-5948-9918-6894187E187C}"/>
                  </a:ext>
                </a:extLst>
              </p:cNvPr>
              <p:cNvSpPr txBox="1"/>
              <p:nvPr/>
            </p:nvSpPr>
            <p:spPr>
              <a:xfrm>
                <a:off x="603440" y="1534295"/>
                <a:ext cx="1686849" cy="3031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15669" tIns="0" rIns="15669" bIns="0" rtlCol="0" anchor="t" anchorCtr="0">
                <a:noAutofit/>
              </a:bodyPr>
              <a:lstStyle/>
              <a:p>
                <a:r>
                  <a:rPr kumimoji="1" lang="ja-JP" altLang="en-US" sz="8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熊本県産米</a:t>
                </a:r>
                <a:endParaRPr kumimoji="1" lang="en-US" altLang="ja-JP" sz="800" b="1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r>
                  <a:rPr kumimoji="1" lang="ja-JP" altLang="en-US" sz="8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森のくまさん</a:t>
                </a:r>
                <a:r>
                  <a:rPr kumimoji="1" lang="en-US" altLang="ja-JP" sz="8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150g</a:t>
                </a:r>
              </a:p>
            </p:txBody>
          </p:sp>
          <p:grpSp>
            <p:nvGrpSpPr>
              <p:cNvPr id="156" name="グループ化 155">
                <a:extLst>
                  <a:ext uri="{FF2B5EF4-FFF2-40B4-BE49-F238E27FC236}">
                    <a16:creationId xmlns:a16="http://schemas.microsoft.com/office/drawing/2014/main" id="{1170E84C-9D19-4261-D16D-D5D20965B723}"/>
                  </a:ext>
                </a:extLst>
              </p:cNvPr>
              <p:cNvGrpSpPr/>
              <p:nvPr/>
            </p:nvGrpSpPr>
            <p:grpSpPr>
              <a:xfrm>
                <a:off x="495865" y="1599973"/>
                <a:ext cx="2396017" cy="1442308"/>
                <a:chOff x="129432" y="6796723"/>
                <a:chExt cx="2396017" cy="1442308"/>
              </a:xfrm>
            </p:grpSpPr>
            <p:grpSp>
              <p:nvGrpSpPr>
                <p:cNvPr id="158" name="グループ化 157">
                  <a:extLst>
                    <a:ext uri="{FF2B5EF4-FFF2-40B4-BE49-F238E27FC236}">
                      <a16:creationId xmlns:a16="http://schemas.microsoft.com/office/drawing/2014/main" id="{DD607D1E-77E5-E896-4B81-014D35524895}"/>
                    </a:ext>
                  </a:extLst>
                </p:cNvPr>
                <p:cNvGrpSpPr/>
                <p:nvPr/>
              </p:nvGrpSpPr>
              <p:grpSpPr>
                <a:xfrm>
                  <a:off x="129432" y="8000527"/>
                  <a:ext cx="1595348" cy="238504"/>
                  <a:chOff x="5826199" y="16134770"/>
                  <a:chExt cx="2035759" cy="279461"/>
                </a:xfrm>
              </p:grpSpPr>
              <p:grpSp>
                <p:nvGrpSpPr>
                  <p:cNvPr id="170" name="グループ化 169">
                    <a:extLst>
                      <a:ext uri="{FF2B5EF4-FFF2-40B4-BE49-F238E27FC236}">
                        <a16:creationId xmlns:a16="http://schemas.microsoft.com/office/drawing/2014/main" id="{406CA600-F9CE-8BC4-81C2-7AECD2C833B2}"/>
                      </a:ext>
                    </a:extLst>
                  </p:cNvPr>
                  <p:cNvGrpSpPr/>
                  <p:nvPr/>
                </p:nvGrpSpPr>
                <p:grpSpPr>
                  <a:xfrm>
                    <a:off x="6980934" y="16134770"/>
                    <a:ext cx="881024" cy="279461"/>
                    <a:chOff x="-3830696" y="5994934"/>
                    <a:chExt cx="853911" cy="78185"/>
                  </a:xfrm>
                </p:grpSpPr>
                <p:sp>
                  <p:nvSpPr>
                    <p:cNvPr id="174" name="Rectangle 18">
                      <a:extLst>
                        <a:ext uri="{FF2B5EF4-FFF2-40B4-BE49-F238E27FC236}">
                          <a16:creationId xmlns:a16="http://schemas.microsoft.com/office/drawing/2014/main" id="{3C15487E-EEB7-9075-EAE9-A2A10C021C2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-3823036" y="5994934"/>
                      <a:ext cx="833280" cy="697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6350" cap="flat">
                      <a:solidFill>
                        <a:srgbClr val="0099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39800" tIns="19900" rIns="39800" bIns="1990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ja-JP" altLang="en-US" sz="2400" dirty="0"/>
                    </a:p>
                  </p:txBody>
                </p:sp>
                <p:sp>
                  <p:nvSpPr>
                    <p:cNvPr id="175" name="テキスト ボックス 174">
                      <a:extLst>
                        <a:ext uri="{FF2B5EF4-FFF2-40B4-BE49-F238E27FC236}">
                          <a16:creationId xmlns:a16="http://schemas.microsoft.com/office/drawing/2014/main" id="{157CD3DD-FC8D-D27F-68A9-AB11469F2C9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-3830696" y="6011049"/>
                      <a:ext cx="853911" cy="6207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lIns="15669" tIns="0" rIns="15669" bIns="0" rtlCol="0" anchor="t" anchorCtr="0">
                      <a:noAutofit/>
                    </a:bodyPr>
                    <a:lstStyle/>
                    <a:p>
                      <a:pPr algn="ctr"/>
                      <a:r>
                        <a:rPr kumimoji="1" lang="ja-JP" altLang="en-US" sz="700" dirty="0">
                          <a:solidFill>
                            <a:srgbClr val="0099FF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出荷まで約</a:t>
                      </a:r>
                      <a:r>
                        <a:rPr kumimoji="1" lang="en-US" altLang="ja-JP" sz="700" dirty="0">
                          <a:solidFill>
                            <a:srgbClr val="0099FF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7</a:t>
                      </a:r>
                      <a:r>
                        <a:rPr kumimoji="1" lang="ja-JP" altLang="en-US" sz="700" dirty="0">
                          <a:solidFill>
                            <a:srgbClr val="0099FF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日</a:t>
                      </a:r>
                      <a:endParaRPr kumimoji="1" lang="en-US" altLang="ja-JP" sz="700" dirty="0">
                        <a:solidFill>
                          <a:srgbClr val="0099FF"/>
                        </a:solidFill>
                        <a:latin typeface="ＭＳ ゴシック" pitchFamily="49" charset="-128"/>
                        <a:ea typeface="ＭＳ ゴシック" pitchFamily="49" charset="-128"/>
                      </a:endParaRPr>
                    </a:p>
                  </p:txBody>
                </p:sp>
              </p:grpSp>
              <p:grpSp>
                <p:nvGrpSpPr>
                  <p:cNvPr id="171" name="グループ化 170">
                    <a:extLst>
                      <a:ext uri="{FF2B5EF4-FFF2-40B4-BE49-F238E27FC236}">
                        <a16:creationId xmlns:a16="http://schemas.microsoft.com/office/drawing/2014/main" id="{F933AEE7-5743-CE63-D352-76024FE26438}"/>
                      </a:ext>
                    </a:extLst>
                  </p:cNvPr>
                  <p:cNvGrpSpPr/>
                  <p:nvPr/>
                </p:nvGrpSpPr>
                <p:grpSpPr>
                  <a:xfrm>
                    <a:off x="5826199" y="16135275"/>
                    <a:ext cx="1312553" cy="278698"/>
                    <a:chOff x="-1477777" y="5475176"/>
                    <a:chExt cx="655302" cy="57431"/>
                  </a:xfrm>
                </p:grpSpPr>
                <p:sp>
                  <p:nvSpPr>
                    <p:cNvPr id="172" name="Rectangle 18">
                      <a:extLst>
                        <a:ext uri="{FF2B5EF4-FFF2-40B4-BE49-F238E27FC236}">
                          <a16:creationId xmlns:a16="http://schemas.microsoft.com/office/drawing/2014/main" id="{1D6C10D4-4C5C-994E-98D3-380BB50B840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-1394686" y="5475176"/>
                      <a:ext cx="494503" cy="5134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6350" cap="flat">
                      <a:solidFill>
                        <a:srgbClr val="FF33CC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39800" tIns="19900" rIns="39800" bIns="1990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ja-JP" altLang="en-US" sz="2400"/>
                    </a:p>
                  </p:txBody>
                </p:sp>
                <p:sp>
                  <p:nvSpPr>
                    <p:cNvPr id="173" name="テキスト ボックス 172">
                      <a:extLst>
                        <a:ext uri="{FF2B5EF4-FFF2-40B4-BE49-F238E27FC236}">
                          <a16:creationId xmlns:a16="http://schemas.microsoft.com/office/drawing/2014/main" id="{98373A85-010D-524D-11AC-1F05C352447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-1477777" y="5486888"/>
                      <a:ext cx="655302" cy="4571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lIns="15669" tIns="0" rIns="15669" bIns="0" rtlCol="0" anchor="t" anchorCtr="0">
                      <a:noAutofit/>
                    </a:bodyPr>
                    <a:lstStyle/>
                    <a:p>
                      <a:pPr algn="ctr"/>
                      <a:r>
                        <a:rPr kumimoji="1" lang="ja-JP" altLang="en-US" sz="700" dirty="0">
                          <a:solidFill>
                            <a:srgbClr val="FF33CC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カートン割れ不可</a:t>
                      </a:r>
                      <a:endParaRPr kumimoji="1" lang="en-US" altLang="ja-JP" sz="700" dirty="0">
                        <a:solidFill>
                          <a:srgbClr val="FF33CC"/>
                        </a:solidFill>
                        <a:latin typeface="ＭＳ ゴシック" pitchFamily="49" charset="-128"/>
                        <a:ea typeface="ＭＳ ゴシック" pitchFamily="49" charset="-128"/>
                      </a:endParaRPr>
                    </a:p>
                  </p:txBody>
                </p:sp>
              </p:grpSp>
            </p:grpSp>
            <p:grpSp>
              <p:nvGrpSpPr>
                <p:cNvPr id="159" name="グループ化 158">
                  <a:extLst>
                    <a:ext uri="{FF2B5EF4-FFF2-40B4-BE49-F238E27FC236}">
                      <a16:creationId xmlns:a16="http://schemas.microsoft.com/office/drawing/2014/main" id="{181C386A-366A-F413-898D-776465EFDA06}"/>
                    </a:ext>
                  </a:extLst>
                </p:cNvPr>
                <p:cNvGrpSpPr/>
                <p:nvPr/>
              </p:nvGrpSpPr>
              <p:grpSpPr>
                <a:xfrm>
                  <a:off x="268921" y="6796723"/>
                  <a:ext cx="2256528" cy="1176155"/>
                  <a:chOff x="280400" y="6625626"/>
                  <a:chExt cx="2256528" cy="1176155"/>
                </a:xfrm>
              </p:grpSpPr>
              <p:sp>
                <p:nvSpPr>
                  <p:cNvPr id="160" name="テキスト ボックス 159">
                    <a:extLst>
                      <a:ext uri="{FF2B5EF4-FFF2-40B4-BE49-F238E27FC236}">
                        <a16:creationId xmlns:a16="http://schemas.microsoft.com/office/drawing/2014/main" id="{CBE04F05-13D4-78EE-E5DF-E8F0B552F238}"/>
                      </a:ext>
                    </a:extLst>
                  </p:cNvPr>
                  <p:cNvSpPr txBox="1"/>
                  <p:nvPr/>
                </p:nvSpPr>
                <p:spPr>
                  <a:xfrm>
                    <a:off x="280400" y="7431387"/>
                    <a:ext cx="1973839" cy="37039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15669" tIns="0" rIns="15669" bIns="0" rtlCol="0" anchor="t" anchorCtr="0">
                    <a:noAutofit/>
                  </a:bodyPr>
                  <a:lstStyle/>
                  <a:p>
                    <a:r>
                      <a:rPr kumimoji="1" lang="ja-JP" altLang="en-US" sz="800" dirty="0">
                        <a:latin typeface="+mn-ea"/>
                      </a:rPr>
                      <a:t>パッケージサイズ：</a:t>
                    </a:r>
                    <a:r>
                      <a:rPr kumimoji="1" lang="en-US" altLang="ja-JP" sz="800" dirty="0">
                        <a:latin typeface="+mn-ea"/>
                      </a:rPr>
                      <a:t>10.7</a:t>
                    </a:r>
                    <a:r>
                      <a:rPr lang="en-US" altLang="ja-JP" sz="800" dirty="0">
                        <a:latin typeface="+mn-ea"/>
                      </a:rPr>
                      <a:t>×22.6×1cm</a:t>
                    </a:r>
                  </a:p>
                  <a:p>
                    <a:r>
                      <a:rPr kumimoji="1" lang="ja-JP" altLang="en-US" sz="800" dirty="0">
                        <a:latin typeface="游ゴシック Medium" panose="020B0500000000000000" pitchFamily="50" charset="-128"/>
                        <a:ea typeface="游ゴシック Medium" panose="020B0500000000000000" pitchFamily="50" charset="-128"/>
                      </a:rPr>
                      <a:t>荷</a:t>
                    </a:r>
                    <a:r>
                      <a:rPr kumimoji="1" lang="ja-JP" altLang="en-US" sz="800">
                        <a:latin typeface="游ゴシック Medium" panose="020B0500000000000000" pitchFamily="50" charset="-128"/>
                        <a:ea typeface="游ゴシック Medium" panose="020B0500000000000000" pitchFamily="50" charset="-128"/>
                      </a:rPr>
                      <a:t>姿：パック入り</a:t>
                    </a:r>
                    <a:endParaRPr kumimoji="1" lang="en-US" altLang="ja-JP" sz="800" dirty="0">
                      <a:latin typeface="游ゴシック Medium" panose="020B0500000000000000" pitchFamily="50" charset="-128"/>
                      <a:ea typeface="游ゴシック Medium" panose="020B0500000000000000" pitchFamily="50" charset="-128"/>
                    </a:endParaRPr>
                  </a:p>
                  <a:p>
                    <a:r>
                      <a:rPr kumimoji="1" lang="ja-JP" altLang="en-US" sz="800" dirty="0">
                        <a:latin typeface="+mn-ea"/>
                      </a:rPr>
                      <a:t>賞味期間：</a:t>
                    </a:r>
                    <a:r>
                      <a:rPr kumimoji="1" lang="en-US" altLang="ja-JP" sz="800" dirty="0">
                        <a:latin typeface="+mn-ea"/>
                      </a:rPr>
                      <a:t>365</a:t>
                    </a:r>
                    <a:r>
                      <a:rPr kumimoji="1" lang="ja-JP" altLang="en-US" sz="800" dirty="0">
                        <a:latin typeface="+mn-ea"/>
                      </a:rPr>
                      <a:t>日（残日数</a:t>
                    </a:r>
                    <a:r>
                      <a:rPr kumimoji="1" lang="en-US" altLang="ja-JP" sz="800" dirty="0">
                        <a:latin typeface="+mn-ea"/>
                      </a:rPr>
                      <a:t>180</a:t>
                    </a:r>
                    <a:r>
                      <a:rPr kumimoji="1" lang="ja-JP" altLang="en-US" sz="800" dirty="0">
                        <a:latin typeface="+mn-ea"/>
                      </a:rPr>
                      <a:t>日以上）</a:t>
                    </a:r>
                    <a:endParaRPr kumimoji="1" lang="en-US" altLang="ja-JP" sz="800" dirty="0">
                      <a:latin typeface="+mn-ea"/>
                    </a:endParaRPr>
                  </a:p>
                </p:txBody>
              </p:sp>
              <p:grpSp>
                <p:nvGrpSpPr>
                  <p:cNvPr id="161" name="グループ化 160">
                    <a:extLst>
                      <a:ext uri="{FF2B5EF4-FFF2-40B4-BE49-F238E27FC236}">
                        <a16:creationId xmlns:a16="http://schemas.microsoft.com/office/drawing/2014/main" id="{A4278685-69D8-DF69-E173-01DC131FF88B}"/>
                      </a:ext>
                    </a:extLst>
                  </p:cNvPr>
                  <p:cNvGrpSpPr/>
                  <p:nvPr/>
                </p:nvGrpSpPr>
                <p:grpSpPr>
                  <a:xfrm>
                    <a:off x="288020" y="6625626"/>
                    <a:ext cx="2248908" cy="778214"/>
                    <a:chOff x="417570" y="7506351"/>
                    <a:chExt cx="2248908" cy="778214"/>
                  </a:xfrm>
                </p:grpSpPr>
                <p:sp>
                  <p:nvSpPr>
                    <p:cNvPr id="162" name="テキスト ボックス 161">
                      <a:extLst>
                        <a:ext uri="{FF2B5EF4-FFF2-40B4-BE49-F238E27FC236}">
                          <a16:creationId xmlns:a16="http://schemas.microsoft.com/office/drawing/2014/main" id="{91B48A05-EA8A-57E6-E1F4-4E95044511C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309151" y="7718132"/>
                      <a:ext cx="292388" cy="450838"/>
                    </a:xfrm>
                    <a:prstGeom prst="rect">
                      <a:avLst/>
                    </a:prstGeom>
                    <a:noFill/>
                  </p:spPr>
                  <p:txBody>
                    <a:bodyPr vert="eaVert" wrap="square" rtlCol="0">
                      <a:spAutoFit/>
                    </a:bodyPr>
                    <a:lstStyle/>
                    <a:p>
                      <a:pPr defTabSz="397947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ja-JP" altLang="en-US" sz="700" b="1" dirty="0">
                          <a:solidFill>
                            <a:srgbClr val="FF3399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（税別）</a:t>
                      </a:r>
                    </a:p>
                  </p:txBody>
                </p:sp>
                <p:sp>
                  <p:nvSpPr>
                    <p:cNvPr id="163" name="object 253">
                      <a:extLst>
                        <a:ext uri="{FF2B5EF4-FFF2-40B4-BE49-F238E27FC236}">
                          <a16:creationId xmlns:a16="http://schemas.microsoft.com/office/drawing/2014/main" id="{AA8C85DB-2019-327E-9E2B-C37943D0105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7570" y="8222407"/>
                      <a:ext cx="1952987" cy="62158"/>
                    </a:xfrm>
                    <a:prstGeom prst="rect">
                      <a:avLst/>
                    </a:prstGeom>
                  </p:spPr>
                  <p:txBody>
                    <a:bodyPr vert="horz" wrap="square" lIns="0" tIns="5804" rIns="0" bIns="0" rtlCol="0">
                      <a:spAutoFit/>
                    </a:bodyPr>
                    <a:lstStyle/>
                    <a:p>
                      <a:pPr marL="5528">
                        <a:lnSpc>
                          <a:spcPts val="275"/>
                        </a:lnSpc>
                        <a:spcBef>
                          <a:spcPts val="46"/>
                        </a:spcBef>
                      </a:pPr>
                      <a:r>
                        <a:rPr sz="800" b="1" spc="16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申</a:t>
                      </a:r>
                      <a:r>
                        <a:rPr sz="800" b="1" spc="-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 </a:t>
                      </a:r>
                      <a:r>
                        <a:rPr sz="800" b="1" spc="16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込</a:t>
                      </a:r>
                      <a:r>
                        <a:rPr sz="800" b="1" spc="-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 </a:t>
                      </a:r>
                      <a:r>
                        <a:rPr sz="800" b="1" spc="16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単</a:t>
                      </a:r>
                      <a:r>
                        <a:rPr sz="800" b="1" spc="-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 </a:t>
                      </a:r>
                      <a:r>
                        <a:rPr sz="800" b="1" spc="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位</a:t>
                      </a:r>
                      <a:r>
                        <a:rPr lang="ja-JP" altLang="en-US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　</a:t>
                      </a:r>
                      <a:r>
                        <a:rPr lang="en-US" altLang="ja-JP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100</a:t>
                      </a:r>
                      <a:r>
                        <a:rPr lang="ja-JP" altLang="en-US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個（</a:t>
                      </a:r>
                      <a:r>
                        <a:rPr lang="en-US" altLang="ja-JP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100×1</a:t>
                      </a:r>
                      <a:r>
                        <a:rPr lang="ja-JP" altLang="en-US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カートン）</a:t>
                      </a:r>
                      <a:endParaRPr sz="800" dirty="0">
                        <a:latin typeface="Microsoft JhengHei"/>
                        <a:cs typeface="Microsoft JhengHei"/>
                      </a:endParaRPr>
                    </a:p>
                  </p:txBody>
                </p:sp>
                <p:sp>
                  <p:nvSpPr>
                    <p:cNvPr id="164" name="object 260">
                      <a:extLst>
                        <a:ext uri="{FF2B5EF4-FFF2-40B4-BE49-F238E27FC236}">
                          <a16:creationId xmlns:a16="http://schemas.microsoft.com/office/drawing/2014/main" id="{5B9E5D54-78CD-2A4A-7E96-05087862FF9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715886" y="7817371"/>
                      <a:ext cx="852315" cy="252361"/>
                    </a:xfrm>
                    <a:prstGeom prst="rect">
                      <a:avLst/>
                    </a:prstGeom>
                  </p:spPr>
                  <p:txBody>
                    <a:bodyPr vert="horz" wrap="square" lIns="0" tIns="6080" rIns="0" bIns="0" rtlCol="0">
                      <a:spAutoFit/>
                    </a:bodyPr>
                    <a:lstStyle/>
                    <a:p>
                      <a:pPr marL="5528" algn="ctr">
                        <a:spcBef>
                          <a:spcPts val="48"/>
                        </a:spcBef>
                        <a:tabLst>
                          <a:tab pos="398225" algn="l"/>
                        </a:tabLst>
                      </a:pPr>
                      <a:r>
                        <a:rPr sz="1600" b="1" spc="4" dirty="0">
                          <a:solidFill>
                            <a:srgbClr val="EC008C"/>
                          </a:solidFill>
                          <a:uFill>
                            <a:solidFill>
                              <a:srgbClr val="231F20"/>
                            </a:solidFill>
                          </a:uFill>
                          <a:latin typeface="Century Gothic"/>
                          <a:cs typeface="Century Gothic"/>
                        </a:rPr>
                        <a:t>¥</a:t>
                      </a:r>
                      <a:r>
                        <a:rPr lang="en-US" altLang="ja-JP" sz="1600" b="1" spc="4" dirty="0">
                          <a:solidFill>
                            <a:srgbClr val="EC008C"/>
                          </a:solidFill>
                          <a:uFill>
                            <a:solidFill>
                              <a:srgbClr val="231F20"/>
                            </a:solidFill>
                          </a:uFill>
                          <a:latin typeface="Century Gothic"/>
                          <a:cs typeface="Century Gothic"/>
                        </a:rPr>
                        <a:t>319</a:t>
                      </a:r>
                      <a:endParaRPr sz="2800" dirty="0">
                        <a:latin typeface="Century Gothic"/>
                        <a:cs typeface="Century Gothic"/>
                      </a:endParaRPr>
                    </a:p>
                  </p:txBody>
                </p:sp>
                <p:sp>
                  <p:nvSpPr>
                    <p:cNvPr id="165" name="object 260">
                      <a:extLst>
                        <a:ext uri="{FF2B5EF4-FFF2-40B4-BE49-F238E27FC236}">
                          <a16:creationId xmlns:a16="http://schemas.microsoft.com/office/drawing/2014/main" id="{8ABC02CF-ACA0-AE6E-EFA3-0CE9BFCC197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31466" y="7933080"/>
                      <a:ext cx="281367" cy="120401"/>
                    </a:xfrm>
                    <a:prstGeom prst="rect">
                      <a:avLst/>
                    </a:prstGeom>
                  </p:spPr>
                  <p:txBody>
                    <a:bodyPr vert="horz" wrap="square" lIns="0" tIns="6080" rIns="0" bIns="0" rtlCol="0">
                      <a:spAutoFit/>
                    </a:bodyPr>
                    <a:lstStyle/>
                    <a:p>
                      <a:pPr marL="5528">
                        <a:spcBef>
                          <a:spcPts val="48"/>
                        </a:spcBef>
                        <a:tabLst>
                          <a:tab pos="398225" algn="l"/>
                        </a:tabLst>
                      </a:pPr>
                      <a:r>
                        <a:rPr lang="en-US" altLang="ja-JP" sz="740" spc="24" dirty="0">
                          <a:solidFill>
                            <a:srgbClr val="231F20"/>
                          </a:solidFill>
                          <a:uFill>
                            <a:solidFill>
                              <a:srgbClr val="231F20"/>
                            </a:solidFill>
                          </a:uFill>
                          <a:latin typeface="Yu Gothic UI Semibold" panose="020B0700000000000000" pitchFamily="50" charset="-128"/>
                          <a:ea typeface="Yu Gothic UI Semibold" panose="020B0700000000000000" pitchFamily="50" charset="-128"/>
                          <a:cs typeface="Century Gothic"/>
                        </a:rPr>
                        <a:t>MMQ</a:t>
                      </a:r>
                      <a:endParaRPr lang="en-US" sz="740" spc="24" dirty="0">
                        <a:solidFill>
                          <a:srgbClr val="231F20"/>
                        </a:solidFill>
                        <a:uFill>
                          <a:solidFill>
                            <a:srgbClr val="231F20"/>
                          </a:solidFill>
                        </a:uFill>
                        <a:latin typeface="Yu Gothic UI Semibold" panose="020B0700000000000000" pitchFamily="50" charset="-128"/>
                        <a:ea typeface="Yu Gothic UI Semibold" panose="020B0700000000000000" pitchFamily="50" charset="-128"/>
                        <a:cs typeface="Century Gothic"/>
                      </a:endParaRPr>
                    </a:p>
                  </p:txBody>
                </p:sp>
                <p:grpSp>
                  <p:nvGrpSpPr>
                    <p:cNvPr id="166" name="グループ化 165">
                      <a:extLst>
                        <a:ext uri="{FF2B5EF4-FFF2-40B4-BE49-F238E27FC236}">
                          <a16:creationId xmlns:a16="http://schemas.microsoft.com/office/drawing/2014/main" id="{26EC65E4-BED0-A575-3E79-FAD6BC76659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879972" y="7506351"/>
                      <a:ext cx="786506" cy="180011"/>
                      <a:chOff x="48631" y="4319865"/>
                      <a:chExt cx="1806950" cy="413558"/>
                    </a:xfrm>
                  </p:grpSpPr>
                  <p:sp>
                    <p:nvSpPr>
                      <p:cNvPr id="168" name="角丸四角形 287">
                        <a:extLst>
                          <a:ext uri="{FF2B5EF4-FFF2-40B4-BE49-F238E27FC236}">
                            <a16:creationId xmlns:a16="http://schemas.microsoft.com/office/drawing/2014/main" id="{B5EA6B3A-76A5-0C64-CC08-BEE923350FA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44056" y="4319865"/>
                        <a:ext cx="1391651" cy="413558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 w="3175"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dirty="0"/>
                      </a:p>
                    </p:txBody>
                  </p:sp>
                  <p:sp>
                    <p:nvSpPr>
                      <p:cNvPr id="169" name="角丸四角形 295">
                        <a:extLst>
                          <a:ext uri="{FF2B5EF4-FFF2-40B4-BE49-F238E27FC236}">
                            <a16:creationId xmlns:a16="http://schemas.microsoft.com/office/drawing/2014/main" id="{1D9875BF-4FEF-20FA-5E0B-F1B69D763C2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631" y="4409544"/>
                        <a:ext cx="1806950" cy="310460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noFill/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kumimoji="1" lang="ja-JP" altLang="en-US" sz="700" spc="-26" dirty="0">
                            <a:solidFill>
                              <a:srgbClr val="FF0000"/>
                            </a:solidFill>
                            <a:latin typeface="メイリオ" panose="020B0604030504040204" pitchFamily="50" charset="-128"/>
                            <a:ea typeface="メイリオ" panose="020B0604030504040204" pitchFamily="50" charset="-128"/>
                          </a:rPr>
                          <a:t>軽減税率</a:t>
                        </a:r>
                        <a:r>
                          <a:rPr kumimoji="1" lang="en-US" altLang="ja-JP" sz="700" spc="-26" dirty="0">
                            <a:solidFill>
                              <a:srgbClr val="FF0000"/>
                            </a:solidFill>
                            <a:latin typeface="メイリオ" panose="020B0604030504040204" pitchFamily="50" charset="-128"/>
                            <a:ea typeface="メイリオ" panose="020B0604030504040204" pitchFamily="50" charset="-128"/>
                          </a:rPr>
                          <a:t>8</a:t>
                        </a:r>
                        <a:r>
                          <a:rPr kumimoji="1" lang="ja-JP" altLang="en-US" sz="700" spc="-26" dirty="0">
                            <a:solidFill>
                              <a:srgbClr val="FF0000"/>
                            </a:solidFill>
                            <a:latin typeface="メイリオ" panose="020B0604030504040204" pitchFamily="50" charset="-128"/>
                            <a:ea typeface="メイリオ" panose="020B0604030504040204" pitchFamily="50" charset="-128"/>
                          </a:rPr>
                          <a:t>％</a:t>
                        </a:r>
                      </a:p>
                    </p:txBody>
                  </p:sp>
                </p:grpSp>
                <p:sp>
                  <p:nvSpPr>
                    <p:cNvPr id="167" name="object 259">
                      <a:extLst>
                        <a:ext uri="{FF2B5EF4-FFF2-40B4-BE49-F238E27FC236}">
                          <a16:creationId xmlns:a16="http://schemas.microsoft.com/office/drawing/2014/main" id="{1ACBDF40-4131-FE31-CAEF-EF682850EF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7570" y="7754529"/>
                      <a:ext cx="2195841" cy="15215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0009">
                          <a:moveTo>
                            <a:pt x="0" y="0"/>
                          </a:moveTo>
                          <a:lnTo>
                            <a:pt x="1349997" y="0"/>
                          </a:lnTo>
                        </a:path>
                      </a:pathLst>
                    </a:custGeom>
                    <a:ln w="3810">
                      <a:solidFill>
                        <a:srgbClr val="231F20"/>
                      </a:solidFill>
                    </a:ln>
                  </p:spPr>
                  <p:txBody>
                    <a:bodyPr wrap="square" lIns="0" tIns="0" rIns="0" bIns="0" rtlCol="0"/>
                    <a:lstStyle/>
                    <a:p>
                      <a:endParaRPr sz="1519" dirty="0"/>
                    </a:p>
                  </p:txBody>
                </p:sp>
              </p:grpSp>
            </p:grpSp>
          </p:grpSp>
          <p:sp>
            <p:nvSpPr>
              <p:cNvPr id="157" name="object 259">
                <a:extLst>
                  <a:ext uri="{FF2B5EF4-FFF2-40B4-BE49-F238E27FC236}">
                    <a16:creationId xmlns:a16="http://schemas.microsoft.com/office/drawing/2014/main" id="{719E5900-C539-A67E-DEEC-25C7E1B543B3}"/>
                  </a:ext>
                </a:extLst>
              </p:cNvPr>
              <p:cNvSpPr/>
              <p:nvPr/>
            </p:nvSpPr>
            <p:spPr>
              <a:xfrm>
                <a:off x="626301" y="2191511"/>
                <a:ext cx="2212515" cy="159130"/>
              </a:xfrm>
              <a:custGeom>
                <a:avLst/>
                <a:gdLst/>
                <a:ahLst/>
                <a:cxnLst/>
                <a:rect l="l" t="t" r="r" b="b"/>
                <a:pathLst>
                  <a:path w="1350009">
                    <a:moveTo>
                      <a:pt x="0" y="0"/>
                    </a:moveTo>
                    <a:lnTo>
                      <a:pt x="1349997" y="0"/>
                    </a:lnTo>
                  </a:path>
                </a:pathLst>
              </a:custGeom>
              <a:ln w="3810">
                <a:solidFill>
                  <a:srgbClr val="231F20"/>
                </a:solidFill>
              </a:ln>
            </p:spPr>
            <p:txBody>
              <a:bodyPr wrap="square" lIns="0" tIns="0" rIns="0" bIns="0" rtlCol="0"/>
              <a:lstStyle/>
              <a:p>
                <a:endParaRPr sz="1519"/>
              </a:p>
            </p:txBody>
          </p:sp>
        </p:grp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A03F040E-0A6B-5DB7-4DF7-1B1D3987C1D4}"/>
                </a:ext>
              </a:extLst>
            </p:cNvPr>
            <p:cNvSpPr txBox="1"/>
            <p:nvPr/>
          </p:nvSpPr>
          <p:spPr>
            <a:xfrm>
              <a:off x="3799554" y="5314031"/>
              <a:ext cx="19990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800" dirty="0">
                  <a:latin typeface="游ゴシック 本文"/>
                </a:rPr>
                <a:t>※</a:t>
              </a:r>
              <a:r>
                <a:rPr kumimoji="1" lang="ja-JP" altLang="en-US" sz="800" dirty="0">
                  <a:latin typeface="游ゴシック 本文"/>
                </a:rPr>
                <a:t>お米の賞味期間は精米時期表記の為、</a:t>
              </a:r>
              <a:endParaRPr kumimoji="1" lang="en-US" altLang="ja-JP" sz="800" dirty="0">
                <a:latin typeface="游ゴシック 本文"/>
              </a:endParaRPr>
            </a:p>
            <a:p>
              <a:r>
                <a:rPr kumimoji="1" lang="ja-JP" altLang="en-US" sz="800" dirty="0">
                  <a:latin typeface="游ゴシック 本文"/>
                </a:rPr>
                <a:t>目安の日数になります。</a:t>
              </a:r>
            </a:p>
          </p:txBody>
        </p:sp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D6C8921D-DD33-636F-A01B-DAC62B60053F}"/>
                </a:ext>
              </a:extLst>
            </p:cNvPr>
            <p:cNvSpPr/>
            <p:nvPr/>
          </p:nvSpPr>
          <p:spPr>
            <a:xfrm>
              <a:off x="3836205" y="5332689"/>
              <a:ext cx="1871684" cy="28291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86FE1EA6-BC01-E65B-98EC-A499EC002AFB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5220489" y="1857259"/>
            <a:ext cx="929070" cy="1704454"/>
          </a:xfrm>
          <a:prstGeom prst="rect">
            <a:avLst/>
          </a:prstGeom>
        </p:spPr>
      </p:pic>
      <p:grpSp>
        <p:nvGrpSpPr>
          <p:cNvPr id="127" name="グループ化 126">
            <a:extLst>
              <a:ext uri="{FF2B5EF4-FFF2-40B4-BE49-F238E27FC236}">
                <a16:creationId xmlns:a16="http://schemas.microsoft.com/office/drawing/2014/main" id="{B2753559-F7D1-6CBE-4AD8-18BE87C0844B}"/>
              </a:ext>
            </a:extLst>
          </p:cNvPr>
          <p:cNvGrpSpPr/>
          <p:nvPr/>
        </p:nvGrpSpPr>
        <p:grpSpPr>
          <a:xfrm>
            <a:off x="7068644" y="2771044"/>
            <a:ext cx="2597179" cy="1854339"/>
            <a:chOff x="7163894" y="3161569"/>
            <a:chExt cx="2597179" cy="1854339"/>
          </a:xfrm>
        </p:grpSpPr>
        <p:grpSp>
          <p:nvGrpSpPr>
            <p:cNvPr id="360" name="グループ化 359">
              <a:extLst>
                <a:ext uri="{FF2B5EF4-FFF2-40B4-BE49-F238E27FC236}">
                  <a16:creationId xmlns:a16="http://schemas.microsoft.com/office/drawing/2014/main" id="{8E234CB5-964B-73F9-9B3D-8B107ACD364D}"/>
                </a:ext>
              </a:extLst>
            </p:cNvPr>
            <p:cNvGrpSpPr/>
            <p:nvPr/>
          </p:nvGrpSpPr>
          <p:grpSpPr>
            <a:xfrm>
              <a:off x="7163894" y="3161569"/>
              <a:ext cx="2597179" cy="1507986"/>
              <a:chOff x="495871" y="1534295"/>
              <a:chExt cx="2597179" cy="1507986"/>
            </a:xfrm>
          </p:grpSpPr>
          <p:sp>
            <p:nvSpPr>
              <p:cNvPr id="362" name="object 261">
                <a:extLst>
                  <a:ext uri="{FF2B5EF4-FFF2-40B4-BE49-F238E27FC236}">
                    <a16:creationId xmlns:a16="http://schemas.microsoft.com/office/drawing/2014/main" id="{BDD12173-1A5F-606C-4B2B-542BFC5E762A}"/>
                  </a:ext>
                </a:extLst>
              </p:cNvPr>
              <p:cNvSpPr txBox="1"/>
              <p:nvPr/>
            </p:nvSpPr>
            <p:spPr>
              <a:xfrm>
                <a:off x="638802" y="1846977"/>
                <a:ext cx="664971" cy="126460"/>
              </a:xfrm>
              <a:prstGeom prst="rect">
                <a:avLst/>
              </a:prstGeom>
              <a:solidFill>
                <a:schemeClr val="bg1"/>
              </a:solidFill>
              <a:ln w="3809">
                <a:solidFill>
                  <a:srgbClr val="231F20"/>
                </a:solidFill>
              </a:ln>
            </p:spPr>
            <p:txBody>
              <a:bodyPr vert="horz" wrap="square" lIns="0" tIns="3317" rIns="0" bIns="0" rtlCol="0">
                <a:spAutoFit/>
              </a:bodyPr>
              <a:lstStyle/>
              <a:p>
                <a:pPr marL="10224" algn="ctr">
                  <a:spcBef>
                    <a:spcPts val="26"/>
                  </a:spcBef>
                </a:pPr>
                <a:r>
                  <a:rPr lang="en-US" altLang="ja-JP" sz="800" spc="131" dirty="0">
                    <a:solidFill>
                      <a:srgbClr val="231F20"/>
                    </a:solidFill>
                    <a:latin typeface="UD デジタル 教科書体 NK-R" panose="02020400000000000000" pitchFamily="18" charset="-128"/>
                    <a:ea typeface="UD デジタル 教科書体 NK-R" panose="02020400000000000000" pitchFamily="18" charset="-128"/>
                    <a:cs typeface="PMingLiU"/>
                  </a:rPr>
                  <a:t>2790819</a:t>
                </a:r>
                <a:endParaRPr sz="800" dirty="0">
                  <a:latin typeface="UD デジタル 教科書体 NK-R" panose="02020400000000000000" pitchFamily="18" charset="-128"/>
                  <a:ea typeface="UD デジタル 教科書体 NK-R" panose="02020400000000000000" pitchFamily="18" charset="-128"/>
                  <a:cs typeface="PMingLiU"/>
                </a:endParaRPr>
              </a:p>
            </p:txBody>
          </p:sp>
          <p:sp>
            <p:nvSpPr>
              <p:cNvPr id="363" name="テキスト ボックス 362">
                <a:extLst>
                  <a:ext uri="{FF2B5EF4-FFF2-40B4-BE49-F238E27FC236}">
                    <a16:creationId xmlns:a16="http://schemas.microsoft.com/office/drawing/2014/main" id="{F3430B05-7690-B81E-91E3-70A7F91277D9}"/>
                  </a:ext>
                </a:extLst>
              </p:cNvPr>
              <p:cNvSpPr txBox="1"/>
              <p:nvPr/>
            </p:nvSpPr>
            <p:spPr>
              <a:xfrm>
                <a:off x="603440" y="1534295"/>
                <a:ext cx="1866037" cy="2904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15669" tIns="0" rIns="15669" bIns="0" rtlCol="0" anchor="t" anchorCtr="0">
                <a:noAutofit/>
              </a:bodyPr>
              <a:lstStyle/>
              <a:p>
                <a:r>
                  <a:rPr kumimoji="1" lang="ja-JP" altLang="en-US" sz="8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和柄ギフト米　</a:t>
                </a:r>
                <a:endParaRPr kumimoji="1" lang="en-US" altLang="ja-JP" sz="800" b="1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r>
                  <a:rPr kumimoji="1" lang="ja-JP" altLang="en-US" sz="8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熊本県産森のくまさん</a:t>
                </a:r>
                <a:r>
                  <a:rPr kumimoji="1" lang="en-US" altLang="ja-JP" sz="8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150g</a:t>
                </a:r>
                <a:r>
                  <a:rPr kumimoji="1" lang="ja-JP" altLang="en-US" sz="800" b="1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（無洗米）</a:t>
                </a:r>
                <a:endParaRPr kumimoji="1" lang="en-US" altLang="ja-JP" sz="800" b="1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grpSp>
            <p:nvGrpSpPr>
              <p:cNvPr id="364" name="グループ化 363">
                <a:extLst>
                  <a:ext uri="{FF2B5EF4-FFF2-40B4-BE49-F238E27FC236}">
                    <a16:creationId xmlns:a16="http://schemas.microsoft.com/office/drawing/2014/main" id="{B31E19CA-D3C7-2761-B079-B899C2EF1076}"/>
                  </a:ext>
                </a:extLst>
              </p:cNvPr>
              <p:cNvGrpSpPr/>
              <p:nvPr/>
            </p:nvGrpSpPr>
            <p:grpSpPr>
              <a:xfrm>
                <a:off x="495871" y="1599973"/>
                <a:ext cx="2597179" cy="1442308"/>
                <a:chOff x="129438" y="6796723"/>
                <a:chExt cx="2597179" cy="1442308"/>
              </a:xfrm>
            </p:grpSpPr>
            <p:grpSp>
              <p:nvGrpSpPr>
                <p:cNvPr id="366" name="グループ化 365">
                  <a:extLst>
                    <a:ext uri="{FF2B5EF4-FFF2-40B4-BE49-F238E27FC236}">
                      <a16:creationId xmlns:a16="http://schemas.microsoft.com/office/drawing/2014/main" id="{04D1CE9B-D87C-9B43-842E-729EA4285B45}"/>
                    </a:ext>
                  </a:extLst>
                </p:cNvPr>
                <p:cNvGrpSpPr/>
                <p:nvPr/>
              </p:nvGrpSpPr>
              <p:grpSpPr>
                <a:xfrm>
                  <a:off x="129438" y="8000527"/>
                  <a:ext cx="1615358" cy="238504"/>
                  <a:chOff x="5826199" y="16134770"/>
                  <a:chExt cx="2061293" cy="279461"/>
                </a:xfrm>
              </p:grpSpPr>
              <p:grpSp>
                <p:nvGrpSpPr>
                  <p:cNvPr id="378" name="グループ化 377">
                    <a:extLst>
                      <a:ext uri="{FF2B5EF4-FFF2-40B4-BE49-F238E27FC236}">
                        <a16:creationId xmlns:a16="http://schemas.microsoft.com/office/drawing/2014/main" id="{B1D838A6-F70D-86F9-37BD-2AB04578A72F}"/>
                      </a:ext>
                    </a:extLst>
                  </p:cNvPr>
                  <p:cNvGrpSpPr/>
                  <p:nvPr/>
                </p:nvGrpSpPr>
                <p:grpSpPr>
                  <a:xfrm>
                    <a:off x="6998575" y="16134770"/>
                    <a:ext cx="888917" cy="279461"/>
                    <a:chOff x="-3813600" y="5994934"/>
                    <a:chExt cx="861561" cy="78185"/>
                  </a:xfrm>
                </p:grpSpPr>
                <p:sp>
                  <p:nvSpPr>
                    <p:cNvPr id="382" name="Rectangle 18">
                      <a:extLst>
                        <a:ext uri="{FF2B5EF4-FFF2-40B4-BE49-F238E27FC236}">
                          <a16:creationId xmlns:a16="http://schemas.microsoft.com/office/drawing/2014/main" id="{A3A80BA9-53D3-0673-4A3C-6872F31B84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-3813600" y="5994934"/>
                      <a:ext cx="833281" cy="697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6350" cap="flat">
                      <a:solidFill>
                        <a:srgbClr val="0099FF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39800" tIns="19900" rIns="39800" bIns="1990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ja-JP" altLang="en-US" sz="2400"/>
                    </a:p>
                  </p:txBody>
                </p:sp>
                <p:sp>
                  <p:nvSpPr>
                    <p:cNvPr id="383" name="テキスト ボックス 382">
                      <a:extLst>
                        <a:ext uri="{FF2B5EF4-FFF2-40B4-BE49-F238E27FC236}">
                          <a16:creationId xmlns:a16="http://schemas.microsoft.com/office/drawing/2014/main" id="{F1FF7E98-4B4B-27D0-6CFA-8526819DD37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-3805950" y="6011049"/>
                      <a:ext cx="853911" cy="6207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lIns="15669" tIns="0" rIns="15669" bIns="0" rtlCol="0" anchor="t" anchorCtr="0">
                      <a:noAutofit/>
                    </a:bodyPr>
                    <a:lstStyle/>
                    <a:p>
                      <a:pPr algn="ctr"/>
                      <a:r>
                        <a:rPr kumimoji="1" lang="ja-JP" altLang="en-US" sz="700" dirty="0">
                          <a:solidFill>
                            <a:srgbClr val="0099FF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出荷まで約</a:t>
                      </a:r>
                      <a:r>
                        <a:rPr kumimoji="1" lang="en-US" altLang="ja-JP" sz="700" dirty="0">
                          <a:solidFill>
                            <a:srgbClr val="0099FF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7</a:t>
                      </a:r>
                      <a:r>
                        <a:rPr kumimoji="1" lang="ja-JP" altLang="en-US" sz="700" dirty="0">
                          <a:solidFill>
                            <a:srgbClr val="0099FF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日</a:t>
                      </a:r>
                      <a:endParaRPr kumimoji="1" lang="en-US" altLang="ja-JP" sz="700" dirty="0">
                        <a:solidFill>
                          <a:srgbClr val="0099FF"/>
                        </a:solidFill>
                        <a:latin typeface="ＭＳ ゴシック" pitchFamily="49" charset="-128"/>
                        <a:ea typeface="ＭＳ ゴシック" pitchFamily="49" charset="-128"/>
                      </a:endParaRPr>
                    </a:p>
                  </p:txBody>
                </p:sp>
              </p:grpSp>
              <p:grpSp>
                <p:nvGrpSpPr>
                  <p:cNvPr id="379" name="グループ化 378">
                    <a:extLst>
                      <a:ext uri="{FF2B5EF4-FFF2-40B4-BE49-F238E27FC236}">
                        <a16:creationId xmlns:a16="http://schemas.microsoft.com/office/drawing/2014/main" id="{7FA3E846-521F-DDDA-2476-B8779BF61A2E}"/>
                      </a:ext>
                    </a:extLst>
                  </p:cNvPr>
                  <p:cNvGrpSpPr/>
                  <p:nvPr/>
                </p:nvGrpSpPr>
                <p:grpSpPr>
                  <a:xfrm>
                    <a:off x="5826199" y="16135275"/>
                    <a:ext cx="1312553" cy="278698"/>
                    <a:chOff x="-1477777" y="5475176"/>
                    <a:chExt cx="655302" cy="57431"/>
                  </a:xfrm>
                </p:grpSpPr>
                <p:sp>
                  <p:nvSpPr>
                    <p:cNvPr id="380" name="Rectangle 18">
                      <a:extLst>
                        <a:ext uri="{FF2B5EF4-FFF2-40B4-BE49-F238E27FC236}">
                          <a16:creationId xmlns:a16="http://schemas.microsoft.com/office/drawing/2014/main" id="{5C8CC99E-7851-FFF2-B321-F3A0A14D63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-1394686" y="5475176"/>
                      <a:ext cx="494503" cy="5134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6350" cap="flat">
                      <a:solidFill>
                        <a:srgbClr val="FF33CC"/>
                      </a:solidFill>
                      <a:prstDash val="solid"/>
                      <a:miter lim="800000"/>
                      <a:headEnd/>
                      <a:tailEnd/>
                    </a:ln>
                  </p:spPr>
                  <p:txBody>
                    <a:bodyPr vert="horz" wrap="square" lIns="39800" tIns="19900" rIns="39800" bIns="1990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 lang="ja-JP" altLang="en-US" sz="2400"/>
                    </a:p>
                  </p:txBody>
                </p:sp>
                <p:sp>
                  <p:nvSpPr>
                    <p:cNvPr id="381" name="テキスト ボックス 380">
                      <a:extLst>
                        <a:ext uri="{FF2B5EF4-FFF2-40B4-BE49-F238E27FC236}">
                          <a16:creationId xmlns:a16="http://schemas.microsoft.com/office/drawing/2014/main" id="{793F9B6D-DF80-8ADF-7763-FE68BA8891B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-1477777" y="5486888"/>
                      <a:ext cx="655302" cy="4571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wrap="square" lIns="15669" tIns="0" rIns="15669" bIns="0" rtlCol="0" anchor="t" anchorCtr="0">
                      <a:noAutofit/>
                    </a:bodyPr>
                    <a:lstStyle/>
                    <a:p>
                      <a:pPr algn="ctr"/>
                      <a:r>
                        <a:rPr kumimoji="1" lang="ja-JP" altLang="en-US" sz="700" dirty="0">
                          <a:solidFill>
                            <a:srgbClr val="FF33CC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カートン割れ不可</a:t>
                      </a:r>
                      <a:endParaRPr kumimoji="1" lang="en-US" altLang="ja-JP" sz="700" dirty="0">
                        <a:solidFill>
                          <a:srgbClr val="FF33CC"/>
                        </a:solidFill>
                        <a:latin typeface="ＭＳ ゴシック" pitchFamily="49" charset="-128"/>
                        <a:ea typeface="ＭＳ ゴシック" pitchFamily="49" charset="-128"/>
                      </a:endParaRPr>
                    </a:p>
                  </p:txBody>
                </p:sp>
              </p:grpSp>
            </p:grpSp>
            <p:grpSp>
              <p:nvGrpSpPr>
                <p:cNvPr id="367" name="グループ化 366">
                  <a:extLst>
                    <a:ext uri="{FF2B5EF4-FFF2-40B4-BE49-F238E27FC236}">
                      <a16:creationId xmlns:a16="http://schemas.microsoft.com/office/drawing/2014/main" id="{99B57651-05C7-68CD-B3FC-9CECA138A34C}"/>
                    </a:ext>
                  </a:extLst>
                </p:cNvPr>
                <p:cNvGrpSpPr/>
                <p:nvPr/>
              </p:nvGrpSpPr>
              <p:grpSpPr>
                <a:xfrm>
                  <a:off x="268921" y="6796723"/>
                  <a:ext cx="2457696" cy="1176155"/>
                  <a:chOff x="280400" y="6625626"/>
                  <a:chExt cx="2457696" cy="1176155"/>
                </a:xfrm>
              </p:grpSpPr>
              <p:sp>
                <p:nvSpPr>
                  <p:cNvPr id="368" name="テキスト ボックス 367">
                    <a:extLst>
                      <a:ext uri="{FF2B5EF4-FFF2-40B4-BE49-F238E27FC236}">
                        <a16:creationId xmlns:a16="http://schemas.microsoft.com/office/drawing/2014/main" id="{BDD4A53E-A86B-82EC-104F-DBBCF72B0745}"/>
                      </a:ext>
                    </a:extLst>
                  </p:cNvPr>
                  <p:cNvSpPr txBox="1"/>
                  <p:nvPr/>
                </p:nvSpPr>
                <p:spPr>
                  <a:xfrm>
                    <a:off x="280400" y="7431387"/>
                    <a:ext cx="1973839" cy="37039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15669" tIns="0" rIns="15669" bIns="0" rtlCol="0" anchor="t" anchorCtr="0">
                    <a:noAutofit/>
                  </a:bodyPr>
                  <a:lstStyle/>
                  <a:p>
                    <a:r>
                      <a:rPr kumimoji="1" lang="ja-JP" altLang="en-US" sz="800" dirty="0">
                        <a:latin typeface="+mn-ea"/>
                      </a:rPr>
                      <a:t>パッケージサイズ：</a:t>
                    </a:r>
                    <a:r>
                      <a:rPr kumimoji="1" lang="en-US" altLang="ja-JP" sz="800" dirty="0">
                        <a:latin typeface="+mn-ea"/>
                      </a:rPr>
                      <a:t>13</a:t>
                    </a:r>
                    <a:r>
                      <a:rPr lang="en-US" altLang="ja-JP" sz="800" dirty="0">
                        <a:latin typeface="+mn-ea"/>
                      </a:rPr>
                      <a:t>×6×13cm</a:t>
                    </a:r>
                  </a:p>
                  <a:p>
                    <a:r>
                      <a:rPr kumimoji="1" lang="ja-JP" altLang="en-US" sz="800" dirty="0">
                        <a:latin typeface="游ゴシック Medium" panose="020B0500000000000000" pitchFamily="50" charset="-128"/>
                        <a:ea typeface="游ゴシック Medium" panose="020B0500000000000000" pitchFamily="50" charset="-128"/>
                      </a:rPr>
                      <a:t>荷姿：袋入り</a:t>
                    </a:r>
                    <a:endParaRPr kumimoji="1" lang="en-US" altLang="ja-JP" sz="800" dirty="0">
                      <a:latin typeface="游ゴシック Medium" panose="020B0500000000000000" pitchFamily="50" charset="-128"/>
                      <a:ea typeface="游ゴシック Medium" panose="020B0500000000000000" pitchFamily="50" charset="-128"/>
                    </a:endParaRPr>
                  </a:p>
                  <a:p>
                    <a:r>
                      <a:rPr kumimoji="1" lang="ja-JP" altLang="en-US" sz="800" dirty="0">
                        <a:latin typeface="+mn-ea"/>
                      </a:rPr>
                      <a:t>賞味期間：</a:t>
                    </a:r>
                    <a:r>
                      <a:rPr kumimoji="1" lang="en-US" altLang="ja-JP" sz="800" dirty="0">
                        <a:latin typeface="+mn-ea"/>
                      </a:rPr>
                      <a:t>365</a:t>
                    </a:r>
                    <a:r>
                      <a:rPr kumimoji="1" lang="ja-JP" altLang="en-US" sz="800" dirty="0">
                        <a:latin typeface="+mn-ea"/>
                      </a:rPr>
                      <a:t>日（残日数</a:t>
                    </a:r>
                    <a:r>
                      <a:rPr kumimoji="1" lang="en-US" altLang="ja-JP" sz="800" dirty="0">
                        <a:latin typeface="+mn-ea"/>
                      </a:rPr>
                      <a:t>180</a:t>
                    </a:r>
                    <a:r>
                      <a:rPr kumimoji="1" lang="ja-JP" altLang="en-US" sz="800" dirty="0">
                        <a:latin typeface="+mn-ea"/>
                      </a:rPr>
                      <a:t>日以上）</a:t>
                    </a:r>
                    <a:endParaRPr kumimoji="1" lang="en-US" altLang="ja-JP" sz="800" dirty="0">
                      <a:latin typeface="+mn-ea"/>
                    </a:endParaRPr>
                  </a:p>
                </p:txBody>
              </p:sp>
              <p:grpSp>
                <p:nvGrpSpPr>
                  <p:cNvPr id="369" name="グループ化 368">
                    <a:extLst>
                      <a:ext uri="{FF2B5EF4-FFF2-40B4-BE49-F238E27FC236}">
                        <a16:creationId xmlns:a16="http://schemas.microsoft.com/office/drawing/2014/main" id="{51C3A910-9683-6320-F243-B55CE49336EE}"/>
                      </a:ext>
                    </a:extLst>
                  </p:cNvPr>
                  <p:cNvGrpSpPr/>
                  <p:nvPr/>
                </p:nvGrpSpPr>
                <p:grpSpPr>
                  <a:xfrm>
                    <a:off x="288020" y="6625626"/>
                    <a:ext cx="2450076" cy="778214"/>
                    <a:chOff x="417570" y="7506351"/>
                    <a:chExt cx="2450076" cy="778214"/>
                  </a:xfrm>
                </p:grpSpPr>
                <p:sp>
                  <p:nvSpPr>
                    <p:cNvPr id="370" name="テキスト ボックス 369">
                      <a:extLst>
                        <a:ext uri="{FF2B5EF4-FFF2-40B4-BE49-F238E27FC236}">
                          <a16:creationId xmlns:a16="http://schemas.microsoft.com/office/drawing/2014/main" id="{CEE2D7F8-2C72-85CA-4E0B-EB98383C080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309151" y="7718132"/>
                      <a:ext cx="292388" cy="450838"/>
                    </a:xfrm>
                    <a:prstGeom prst="rect">
                      <a:avLst/>
                    </a:prstGeom>
                    <a:noFill/>
                  </p:spPr>
                  <p:txBody>
                    <a:bodyPr vert="eaVert" wrap="square" rtlCol="0">
                      <a:spAutoFit/>
                    </a:bodyPr>
                    <a:lstStyle/>
                    <a:p>
                      <a:pPr defTabSz="397947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kumimoji="1" lang="ja-JP" altLang="en-US" sz="700" b="1" dirty="0">
                          <a:solidFill>
                            <a:srgbClr val="FF3399"/>
                          </a:solidFill>
                          <a:latin typeface="ＭＳ ゴシック" pitchFamily="49" charset="-128"/>
                          <a:ea typeface="ＭＳ ゴシック" pitchFamily="49" charset="-128"/>
                        </a:rPr>
                        <a:t>（税別）</a:t>
                      </a:r>
                    </a:p>
                  </p:txBody>
                </p:sp>
                <p:sp>
                  <p:nvSpPr>
                    <p:cNvPr id="371" name="object 253">
                      <a:extLst>
                        <a:ext uri="{FF2B5EF4-FFF2-40B4-BE49-F238E27FC236}">
                          <a16:creationId xmlns:a16="http://schemas.microsoft.com/office/drawing/2014/main" id="{122E1DB1-81C0-62EF-B082-5524560300F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7570" y="8222407"/>
                      <a:ext cx="1952987" cy="62158"/>
                    </a:xfrm>
                    <a:prstGeom prst="rect">
                      <a:avLst/>
                    </a:prstGeom>
                  </p:spPr>
                  <p:txBody>
                    <a:bodyPr vert="horz" wrap="square" lIns="0" tIns="5804" rIns="0" bIns="0" rtlCol="0">
                      <a:spAutoFit/>
                    </a:bodyPr>
                    <a:lstStyle/>
                    <a:p>
                      <a:pPr marL="5528">
                        <a:lnSpc>
                          <a:spcPts val="275"/>
                        </a:lnSpc>
                        <a:spcBef>
                          <a:spcPts val="46"/>
                        </a:spcBef>
                      </a:pPr>
                      <a:r>
                        <a:rPr sz="800" b="1" spc="16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申</a:t>
                      </a:r>
                      <a:r>
                        <a:rPr sz="800" b="1" spc="-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 </a:t>
                      </a:r>
                      <a:r>
                        <a:rPr sz="800" b="1" spc="16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込</a:t>
                      </a:r>
                      <a:r>
                        <a:rPr sz="800" b="1" spc="-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 </a:t>
                      </a:r>
                      <a:r>
                        <a:rPr sz="800" b="1" spc="16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単</a:t>
                      </a:r>
                      <a:r>
                        <a:rPr sz="800" b="1" spc="-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 </a:t>
                      </a:r>
                      <a:r>
                        <a:rPr sz="800" b="1" spc="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位</a:t>
                      </a:r>
                      <a:r>
                        <a:rPr lang="ja-JP" altLang="en-US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　</a:t>
                      </a:r>
                      <a:r>
                        <a:rPr lang="en-US" altLang="ja-JP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100</a:t>
                      </a:r>
                      <a:r>
                        <a:rPr lang="ja-JP" altLang="en-US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個（</a:t>
                      </a:r>
                      <a:r>
                        <a:rPr lang="en-US" altLang="ja-JP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100×1</a:t>
                      </a:r>
                      <a:r>
                        <a:rPr lang="ja-JP" altLang="en-US" sz="800" b="1" spc="22" dirty="0">
                          <a:solidFill>
                            <a:srgbClr val="00AEEF"/>
                          </a:solidFill>
                          <a:latin typeface="Microsoft JhengHei"/>
                          <a:cs typeface="Microsoft JhengHei"/>
                        </a:rPr>
                        <a:t>カートン）</a:t>
                      </a:r>
                      <a:endParaRPr sz="800" dirty="0">
                        <a:latin typeface="Microsoft JhengHei"/>
                        <a:cs typeface="Microsoft JhengHei"/>
                      </a:endParaRPr>
                    </a:p>
                  </p:txBody>
                </p:sp>
                <p:sp>
                  <p:nvSpPr>
                    <p:cNvPr id="372" name="object 260">
                      <a:extLst>
                        <a:ext uri="{FF2B5EF4-FFF2-40B4-BE49-F238E27FC236}">
                          <a16:creationId xmlns:a16="http://schemas.microsoft.com/office/drawing/2014/main" id="{A358C3FC-3E32-8BEA-5DBE-B574356642F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715886" y="7817371"/>
                      <a:ext cx="852315" cy="252361"/>
                    </a:xfrm>
                    <a:prstGeom prst="rect">
                      <a:avLst/>
                    </a:prstGeom>
                  </p:spPr>
                  <p:txBody>
                    <a:bodyPr vert="horz" wrap="square" lIns="0" tIns="6080" rIns="0" bIns="0" rtlCol="0">
                      <a:spAutoFit/>
                    </a:bodyPr>
                    <a:lstStyle/>
                    <a:p>
                      <a:pPr marL="5528" algn="ctr">
                        <a:spcBef>
                          <a:spcPts val="48"/>
                        </a:spcBef>
                        <a:tabLst>
                          <a:tab pos="398225" algn="l"/>
                        </a:tabLst>
                      </a:pPr>
                      <a:r>
                        <a:rPr sz="1600" b="1" spc="4" dirty="0">
                          <a:solidFill>
                            <a:srgbClr val="EC008C"/>
                          </a:solidFill>
                          <a:uFill>
                            <a:solidFill>
                              <a:srgbClr val="231F20"/>
                            </a:solidFill>
                          </a:uFill>
                          <a:latin typeface="Century Gothic"/>
                          <a:cs typeface="Century Gothic"/>
                        </a:rPr>
                        <a:t>¥</a:t>
                      </a:r>
                      <a:r>
                        <a:rPr lang="en-US" altLang="ja-JP" sz="1600" b="1" spc="4" dirty="0">
                          <a:solidFill>
                            <a:srgbClr val="EC008C"/>
                          </a:solidFill>
                          <a:uFill>
                            <a:solidFill>
                              <a:srgbClr val="231F20"/>
                            </a:solidFill>
                          </a:uFill>
                          <a:latin typeface="Century Gothic"/>
                          <a:cs typeface="Century Gothic"/>
                        </a:rPr>
                        <a:t>399</a:t>
                      </a:r>
                      <a:endParaRPr sz="2800" dirty="0">
                        <a:latin typeface="Century Gothic"/>
                        <a:cs typeface="Century Gothic"/>
                      </a:endParaRPr>
                    </a:p>
                  </p:txBody>
                </p:sp>
                <p:sp>
                  <p:nvSpPr>
                    <p:cNvPr id="373" name="object 260">
                      <a:extLst>
                        <a:ext uri="{FF2B5EF4-FFF2-40B4-BE49-F238E27FC236}">
                          <a16:creationId xmlns:a16="http://schemas.microsoft.com/office/drawing/2014/main" id="{90ADC4EB-919A-2EAD-2E5F-6551123E961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31466" y="7933080"/>
                      <a:ext cx="281367" cy="120401"/>
                    </a:xfrm>
                    <a:prstGeom prst="rect">
                      <a:avLst/>
                    </a:prstGeom>
                  </p:spPr>
                  <p:txBody>
                    <a:bodyPr vert="horz" wrap="square" lIns="0" tIns="6080" rIns="0" bIns="0" rtlCol="0">
                      <a:spAutoFit/>
                    </a:bodyPr>
                    <a:lstStyle/>
                    <a:p>
                      <a:pPr marL="5528">
                        <a:spcBef>
                          <a:spcPts val="48"/>
                        </a:spcBef>
                        <a:tabLst>
                          <a:tab pos="398225" algn="l"/>
                        </a:tabLst>
                      </a:pPr>
                      <a:r>
                        <a:rPr lang="en-US" sz="740" spc="24" dirty="0">
                          <a:solidFill>
                            <a:srgbClr val="231F20"/>
                          </a:solidFill>
                          <a:uFill>
                            <a:solidFill>
                              <a:srgbClr val="231F20"/>
                            </a:solidFill>
                          </a:uFill>
                          <a:latin typeface="Yu Gothic UI Semibold" panose="020B0700000000000000" pitchFamily="50" charset="-128"/>
                          <a:ea typeface="Yu Gothic UI Semibold" panose="020B0700000000000000" pitchFamily="50" charset="-128"/>
                          <a:cs typeface="Century Gothic"/>
                        </a:rPr>
                        <a:t>M</a:t>
                      </a:r>
                      <a:r>
                        <a:rPr lang="en-US" altLang="ja-JP" sz="740" spc="24" dirty="0">
                          <a:solidFill>
                            <a:srgbClr val="231F20"/>
                          </a:solidFill>
                          <a:uFill>
                            <a:solidFill>
                              <a:srgbClr val="231F20"/>
                            </a:solidFill>
                          </a:uFill>
                          <a:latin typeface="Yu Gothic UI Semibold" panose="020B0700000000000000" pitchFamily="50" charset="-128"/>
                          <a:ea typeface="Yu Gothic UI Semibold" panose="020B0700000000000000" pitchFamily="50" charset="-128"/>
                          <a:cs typeface="Century Gothic"/>
                        </a:rPr>
                        <a:t>MQ</a:t>
                      </a:r>
                      <a:endParaRPr lang="en-US" sz="740" spc="24" dirty="0">
                        <a:solidFill>
                          <a:srgbClr val="231F20"/>
                        </a:solidFill>
                        <a:uFill>
                          <a:solidFill>
                            <a:srgbClr val="231F20"/>
                          </a:solidFill>
                        </a:uFill>
                        <a:latin typeface="Yu Gothic UI Semibold" panose="020B0700000000000000" pitchFamily="50" charset="-128"/>
                        <a:ea typeface="Yu Gothic UI Semibold" panose="020B0700000000000000" pitchFamily="50" charset="-128"/>
                        <a:cs typeface="Century Gothic"/>
                      </a:endParaRPr>
                    </a:p>
                  </p:txBody>
                </p:sp>
                <p:grpSp>
                  <p:nvGrpSpPr>
                    <p:cNvPr id="374" name="グループ化 373">
                      <a:extLst>
                        <a:ext uri="{FF2B5EF4-FFF2-40B4-BE49-F238E27FC236}">
                          <a16:creationId xmlns:a16="http://schemas.microsoft.com/office/drawing/2014/main" id="{021F0414-177B-629F-519A-627678FA3FF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081140" y="7506351"/>
                      <a:ext cx="786506" cy="180011"/>
                      <a:chOff x="510799" y="4319865"/>
                      <a:chExt cx="1806950" cy="413558"/>
                    </a:xfrm>
                  </p:grpSpPr>
                  <p:sp>
                    <p:nvSpPr>
                      <p:cNvPr id="376" name="角丸四角形 287">
                        <a:extLst>
                          <a:ext uri="{FF2B5EF4-FFF2-40B4-BE49-F238E27FC236}">
                            <a16:creationId xmlns:a16="http://schemas.microsoft.com/office/drawing/2014/main" id="{D8D18A98-E60D-4B4A-7FC0-F65626B98BF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06224" y="4319865"/>
                        <a:ext cx="1391651" cy="413558"/>
                      </a:xfrm>
                      <a:prstGeom prst="roundRect">
                        <a:avLst/>
                      </a:prstGeom>
                      <a:solidFill>
                        <a:schemeClr val="bg1"/>
                      </a:solidFill>
                      <a:ln w="3175">
                        <a:solidFill>
                          <a:srgbClr val="FF000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 dirty="0"/>
                      </a:p>
                    </p:txBody>
                  </p:sp>
                  <p:sp>
                    <p:nvSpPr>
                      <p:cNvPr id="377" name="角丸四角形 295">
                        <a:extLst>
                          <a:ext uri="{FF2B5EF4-FFF2-40B4-BE49-F238E27FC236}">
                            <a16:creationId xmlns:a16="http://schemas.microsoft.com/office/drawing/2014/main" id="{37CBE374-43C3-5BD7-EA1A-26F6994A834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0799" y="4409544"/>
                        <a:ext cx="1806950" cy="310460"/>
                      </a:xfrm>
                      <a:prstGeom prst="roundRect">
                        <a:avLst>
                          <a:gd name="adj" fmla="val 50000"/>
                        </a:avLst>
                      </a:prstGeom>
                      <a:noFill/>
                      <a:ln w="6350"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kumimoji="1" lang="ja-JP" altLang="en-US" sz="700" spc="-26" dirty="0">
                            <a:solidFill>
                              <a:srgbClr val="FF0000"/>
                            </a:solidFill>
                            <a:latin typeface="メイリオ" panose="020B0604030504040204" pitchFamily="50" charset="-128"/>
                            <a:ea typeface="メイリオ" panose="020B0604030504040204" pitchFamily="50" charset="-128"/>
                          </a:rPr>
                          <a:t>軽減税率</a:t>
                        </a:r>
                        <a:r>
                          <a:rPr kumimoji="1" lang="en-US" altLang="ja-JP" sz="700" spc="-26" dirty="0">
                            <a:solidFill>
                              <a:srgbClr val="FF0000"/>
                            </a:solidFill>
                            <a:latin typeface="メイリオ" panose="020B0604030504040204" pitchFamily="50" charset="-128"/>
                            <a:ea typeface="メイリオ" panose="020B0604030504040204" pitchFamily="50" charset="-128"/>
                          </a:rPr>
                          <a:t>8</a:t>
                        </a:r>
                        <a:r>
                          <a:rPr kumimoji="1" lang="ja-JP" altLang="en-US" sz="700" spc="-26" dirty="0">
                            <a:solidFill>
                              <a:srgbClr val="FF0000"/>
                            </a:solidFill>
                            <a:latin typeface="メイリオ" panose="020B0604030504040204" pitchFamily="50" charset="-128"/>
                            <a:ea typeface="メイリオ" panose="020B0604030504040204" pitchFamily="50" charset="-128"/>
                          </a:rPr>
                          <a:t>％</a:t>
                        </a:r>
                      </a:p>
                    </p:txBody>
                  </p:sp>
                </p:grpSp>
                <p:sp>
                  <p:nvSpPr>
                    <p:cNvPr id="375" name="object 259">
                      <a:extLst>
                        <a:ext uri="{FF2B5EF4-FFF2-40B4-BE49-F238E27FC236}">
                          <a16:creationId xmlns:a16="http://schemas.microsoft.com/office/drawing/2014/main" id="{D13AAFD7-9FD3-C0CF-3AC0-2C5DF7749E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7570" y="7754529"/>
                      <a:ext cx="2195841" cy="152156"/>
                    </a:xfrm>
                    <a:custGeom>
                      <a:avLst/>
                      <a:gdLst/>
                      <a:ahLst/>
                      <a:cxnLst/>
                      <a:rect l="l" t="t" r="r" b="b"/>
                      <a:pathLst>
                        <a:path w="1350009">
                          <a:moveTo>
                            <a:pt x="0" y="0"/>
                          </a:moveTo>
                          <a:lnTo>
                            <a:pt x="1349997" y="0"/>
                          </a:lnTo>
                        </a:path>
                      </a:pathLst>
                    </a:custGeom>
                    <a:ln w="3810">
                      <a:solidFill>
                        <a:srgbClr val="231F20"/>
                      </a:solidFill>
                    </a:ln>
                  </p:spPr>
                  <p:txBody>
                    <a:bodyPr wrap="square" lIns="0" tIns="0" rIns="0" bIns="0" rtlCol="0"/>
                    <a:lstStyle/>
                    <a:p>
                      <a:endParaRPr sz="1519" dirty="0"/>
                    </a:p>
                  </p:txBody>
                </p:sp>
              </p:grpSp>
            </p:grpSp>
          </p:grpSp>
          <p:sp>
            <p:nvSpPr>
              <p:cNvPr id="365" name="object 259">
                <a:extLst>
                  <a:ext uri="{FF2B5EF4-FFF2-40B4-BE49-F238E27FC236}">
                    <a16:creationId xmlns:a16="http://schemas.microsoft.com/office/drawing/2014/main" id="{3B7882CE-A34D-A98E-9CBA-533B71D1736A}"/>
                  </a:ext>
                </a:extLst>
              </p:cNvPr>
              <p:cNvSpPr/>
              <p:nvPr/>
            </p:nvSpPr>
            <p:spPr>
              <a:xfrm>
                <a:off x="626301" y="2191511"/>
                <a:ext cx="2212515" cy="159130"/>
              </a:xfrm>
              <a:custGeom>
                <a:avLst/>
                <a:gdLst/>
                <a:ahLst/>
                <a:cxnLst/>
                <a:rect l="l" t="t" r="r" b="b"/>
                <a:pathLst>
                  <a:path w="1350009">
                    <a:moveTo>
                      <a:pt x="0" y="0"/>
                    </a:moveTo>
                    <a:lnTo>
                      <a:pt x="1349997" y="0"/>
                    </a:lnTo>
                  </a:path>
                </a:pathLst>
              </a:custGeom>
              <a:ln w="3810">
                <a:solidFill>
                  <a:srgbClr val="231F20"/>
                </a:solidFill>
              </a:ln>
            </p:spPr>
            <p:txBody>
              <a:bodyPr wrap="square" lIns="0" tIns="0" rIns="0" bIns="0" rtlCol="0"/>
              <a:lstStyle/>
              <a:p>
                <a:endParaRPr sz="1519"/>
              </a:p>
            </p:txBody>
          </p:sp>
        </p:grp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288BE223-B905-E532-1EAF-F4812079FD6D}"/>
                </a:ext>
              </a:extLst>
            </p:cNvPr>
            <p:cNvSpPr txBox="1"/>
            <p:nvPr/>
          </p:nvSpPr>
          <p:spPr>
            <a:xfrm>
              <a:off x="7257490" y="4677354"/>
              <a:ext cx="19990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800" dirty="0">
                  <a:latin typeface="游ゴシック 本文"/>
                </a:rPr>
                <a:t>※</a:t>
              </a:r>
              <a:r>
                <a:rPr kumimoji="1" lang="ja-JP" altLang="en-US" sz="800" dirty="0">
                  <a:latin typeface="游ゴシック 本文"/>
                </a:rPr>
                <a:t>お米の賞味期間は精米時期表記の為、</a:t>
              </a:r>
              <a:endParaRPr kumimoji="1" lang="en-US" altLang="ja-JP" sz="800" dirty="0">
                <a:latin typeface="游ゴシック 本文"/>
              </a:endParaRPr>
            </a:p>
            <a:p>
              <a:r>
                <a:rPr kumimoji="1" lang="ja-JP" altLang="en-US" sz="800" dirty="0">
                  <a:latin typeface="游ゴシック 本文"/>
                </a:rPr>
                <a:t>目安の日数になります。</a:t>
              </a:r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A362E40D-10D4-EE56-E0E3-B8DBE017F30C}"/>
                </a:ext>
              </a:extLst>
            </p:cNvPr>
            <p:cNvSpPr/>
            <p:nvPr/>
          </p:nvSpPr>
          <p:spPr>
            <a:xfrm>
              <a:off x="7294141" y="4696012"/>
              <a:ext cx="1871684" cy="28291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144" name="図 143">
            <a:extLst>
              <a:ext uri="{FF2B5EF4-FFF2-40B4-BE49-F238E27FC236}">
                <a16:creationId xmlns:a16="http://schemas.microsoft.com/office/drawing/2014/main" id="{094CEDC8-DCE9-388D-E81C-AF292D98850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67" r="2313" b="7712"/>
          <a:stretch>
            <a:fillRect/>
          </a:stretch>
        </p:blipFill>
        <p:spPr>
          <a:xfrm>
            <a:off x="7297291" y="653086"/>
            <a:ext cx="2069053" cy="2002829"/>
          </a:xfrm>
          <a:prstGeom prst="rect">
            <a:avLst/>
          </a:prstGeom>
        </p:spPr>
      </p:pic>
      <p:pic>
        <p:nvPicPr>
          <p:cNvPr id="1098" name="図 1097">
            <a:extLst>
              <a:ext uri="{FF2B5EF4-FFF2-40B4-BE49-F238E27FC236}">
                <a16:creationId xmlns:a16="http://schemas.microsoft.com/office/drawing/2014/main" id="{3A5439C2-B3AD-E0B9-F4B9-8FF3C815B94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606" y="6092447"/>
            <a:ext cx="1985428" cy="11945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E4281F03-C057-28A3-E318-609E205D2A53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t="20644" b="16836"/>
          <a:stretch>
            <a:fillRect/>
          </a:stretch>
        </p:blipFill>
        <p:spPr>
          <a:xfrm>
            <a:off x="-13082" y="34181"/>
            <a:ext cx="6878583" cy="1719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0058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1406</TotalTime>
  <Words>805</Words>
  <Application>Microsoft Office PowerPoint</Application>
  <PresentationFormat>A3 297x420 mm</PresentationFormat>
  <Paragraphs>142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5" baseType="lpstr">
      <vt:lpstr>Microsoft JhengHei</vt:lpstr>
      <vt:lpstr>ＭＳ Ｐゴシック</vt:lpstr>
      <vt:lpstr>ＭＳ ゴシック</vt:lpstr>
      <vt:lpstr>UD デジタル 教科書体 NK-R</vt:lpstr>
      <vt:lpstr>Yu Gothic UI Semibold</vt:lpstr>
      <vt:lpstr>メイリオ</vt:lpstr>
      <vt:lpstr>游ゴシック</vt:lpstr>
      <vt:lpstr>游ゴシック Medium</vt:lpstr>
      <vt:lpstr>游ゴシック 本文</vt:lpstr>
      <vt:lpstr>Arial</vt:lpstr>
      <vt:lpstr>Calibri</vt:lpstr>
      <vt:lpstr>Calibri Light</vt:lpstr>
      <vt:lpstr>Century Gothic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N-440A</dc:creator>
  <cp:lastModifiedBy>小川 舞　内海産業株式会社</cp:lastModifiedBy>
  <cp:revision>191</cp:revision>
  <cp:lastPrinted>2026-08-26T08:22:12Z</cp:lastPrinted>
  <dcterms:created xsi:type="dcterms:W3CDTF">2024-09-18T07:12:56Z</dcterms:created>
  <dcterms:modified xsi:type="dcterms:W3CDTF">2026-08-31T00:21:13Z</dcterms:modified>
</cp:coreProperties>
</file>